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handoutMasterIdLst>
    <p:handoutMasterId r:id="rId24"/>
  </p:handoutMasterIdLst>
  <p:sldIdLst>
    <p:sldId id="319" r:id="rId2"/>
    <p:sldId id="320" r:id="rId3"/>
    <p:sldId id="300" r:id="rId4"/>
    <p:sldId id="301" r:id="rId5"/>
    <p:sldId id="267" r:id="rId6"/>
    <p:sldId id="268" r:id="rId7"/>
    <p:sldId id="318" r:id="rId8"/>
    <p:sldId id="324" r:id="rId9"/>
    <p:sldId id="277" r:id="rId10"/>
    <p:sldId id="304" r:id="rId11"/>
    <p:sldId id="321" r:id="rId12"/>
    <p:sldId id="323" r:id="rId13"/>
    <p:sldId id="322" r:id="rId14"/>
    <p:sldId id="303" r:id="rId15"/>
    <p:sldId id="306" r:id="rId16"/>
    <p:sldId id="307" r:id="rId17"/>
    <p:sldId id="310" r:id="rId18"/>
    <p:sldId id="279" r:id="rId19"/>
    <p:sldId id="281" r:id="rId20"/>
    <p:sldId id="291" r:id="rId21"/>
    <p:sldId id="315" r:id="rId22"/>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404" autoAdjust="0"/>
  </p:normalViewPr>
  <p:slideViewPr>
    <p:cSldViewPr snapToGrid="0">
      <p:cViewPr varScale="1">
        <p:scale>
          <a:sx n="81" d="100"/>
          <a:sy n="81" d="100"/>
        </p:scale>
        <p:origin x="446"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144" d="100"/>
          <a:sy n="144" d="100"/>
        </p:scale>
        <p:origin x="-3592" y="-12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76363" cy="511731"/>
          </a:xfrm>
          <a:prstGeom prst="rect">
            <a:avLst/>
          </a:prstGeom>
          <a:noFill/>
          <a:ln>
            <a:noFill/>
          </a:ln>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937" y="0"/>
            <a:ext cx="3076363" cy="511731"/>
          </a:xfrm>
          <a:prstGeom prst="rect">
            <a:avLst/>
          </a:prstGeom>
          <a:noFill/>
          <a:ln>
            <a:noFill/>
          </a:ln>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0" y="9722882"/>
            <a:ext cx="3076363" cy="511731"/>
          </a:xfrm>
          <a:prstGeom prst="rect">
            <a:avLst/>
          </a:prstGeom>
          <a:noFill/>
          <a:ln>
            <a:noFill/>
          </a:ln>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937" y="9722882"/>
            <a:ext cx="3076363" cy="511731"/>
          </a:xfrm>
          <a:prstGeom prst="rect">
            <a:avLst/>
          </a:prstGeom>
          <a:noFill/>
          <a:ln>
            <a:noFill/>
          </a:ln>
          <a:extLst/>
        </p:spPr>
        <p:txBody>
          <a:bodyPr vert="horz" wrap="square" lIns="99048" tIns="49524" rIns="99048" bIns="49524" numCol="1" anchor="b" anchorCtr="0" compatLnSpc="1">
            <a:prstTxWarp prst="textNoShape">
              <a:avLst/>
            </a:prstTxWarp>
          </a:bodyPr>
          <a:lstStyle>
            <a:lvl1pPr algn="r">
              <a:defRPr sz="1300"/>
            </a:lvl1pPr>
          </a:lstStyle>
          <a:p>
            <a:pPr>
              <a:defRPr/>
            </a:pPr>
            <a:fld id="{C29D22A4-B237-4932-95E0-2C82935BA12F}" type="slidenum">
              <a:rPr lang="en-US"/>
              <a:pPr>
                <a:defRPr/>
              </a:pPr>
              <a:t>‹#›</a:t>
            </a:fld>
            <a:endParaRPr lang="en-US"/>
          </a:p>
        </p:txBody>
      </p:sp>
    </p:spTree>
    <p:extLst>
      <p:ext uri="{BB962C8B-B14F-4D97-AF65-F5344CB8AC3E}">
        <p14:creationId xmlns:p14="http://schemas.microsoft.com/office/powerpoint/2010/main" val="3257765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363" cy="511731"/>
          </a:xfrm>
          <a:prstGeom prst="rect">
            <a:avLst/>
          </a:prstGeom>
          <a:noFill/>
          <a:ln>
            <a:noFill/>
          </a:ln>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937" y="0"/>
            <a:ext cx="3076363" cy="511731"/>
          </a:xfrm>
          <a:prstGeom prst="rect">
            <a:avLst/>
          </a:prstGeom>
          <a:noFill/>
          <a:ln>
            <a:noFill/>
          </a:ln>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46574" y="4861441"/>
            <a:ext cx="5206153" cy="4605576"/>
          </a:xfrm>
          <a:prstGeom prst="rect">
            <a:avLst/>
          </a:prstGeom>
          <a:noFill/>
          <a:ln>
            <a:noFill/>
          </a:ln>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722882"/>
            <a:ext cx="3076363" cy="511731"/>
          </a:xfrm>
          <a:prstGeom prst="rect">
            <a:avLst/>
          </a:prstGeom>
          <a:noFill/>
          <a:ln>
            <a:noFill/>
          </a:ln>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937" y="9722882"/>
            <a:ext cx="3076363" cy="511731"/>
          </a:xfrm>
          <a:prstGeom prst="rect">
            <a:avLst/>
          </a:prstGeom>
          <a:noFill/>
          <a:ln>
            <a:noFill/>
          </a:ln>
          <a:extLst/>
        </p:spPr>
        <p:txBody>
          <a:bodyPr vert="horz" wrap="square" lIns="99048" tIns="49524" rIns="99048" bIns="49524" numCol="1" anchor="b" anchorCtr="0" compatLnSpc="1">
            <a:prstTxWarp prst="textNoShape">
              <a:avLst/>
            </a:prstTxWarp>
          </a:bodyPr>
          <a:lstStyle>
            <a:lvl1pPr algn="r">
              <a:defRPr sz="1300"/>
            </a:lvl1pPr>
          </a:lstStyle>
          <a:p>
            <a:pPr>
              <a:defRPr/>
            </a:pPr>
            <a:fld id="{174B31CA-5C75-4675-9D99-C67F1CAB042C}" type="slidenum">
              <a:rPr lang="en-US"/>
              <a:pPr>
                <a:defRPr/>
              </a:pPr>
              <a:t>‹#›</a:t>
            </a:fld>
            <a:endParaRPr lang="en-US"/>
          </a:p>
        </p:txBody>
      </p:sp>
    </p:spTree>
    <p:extLst>
      <p:ext uri="{BB962C8B-B14F-4D97-AF65-F5344CB8AC3E}">
        <p14:creationId xmlns:p14="http://schemas.microsoft.com/office/powerpoint/2010/main" val="2246821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FF0D10F4-1075-473B-9595-3BEFC3643D81}" type="slidenum">
              <a:rPr lang="en-US" altLang="en-US" sz="1300" smtClean="0"/>
              <a:pPr/>
              <a:t>1</a:t>
            </a:fld>
            <a:endParaRPr lang="en-US" altLang="en-US" sz="130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3375810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9144000" cy="6858000"/>
          </a:xfrm>
          <a:prstGeom prst="rect">
            <a:avLst/>
          </a:prstGeom>
          <a:solidFill>
            <a:srgbClr val="363832"/>
          </a:solidFill>
          <a:ln w="9525">
            <a:noFill/>
            <a:miter lim="800000"/>
            <a:headEnd/>
            <a:tailEnd/>
          </a:ln>
        </p:spPr>
        <p:txBody>
          <a:bodyPr wrap="none" anchor="ctr"/>
          <a:lstStyle/>
          <a:p>
            <a:pPr algn="ctr"/>
            <a:endParaRPr lang="en-US"/>
          </a:p>
        </p:txBody>
      </p:sp>
      <p:sp>
        <p:nvSpPr>
          <p:cNvPr id="6" name="Rectangle 3"/>
          <p:cNvSpPr txBox="1">
            <a:spLocks noChangeArrowheads="1"/>
          </p:cNvSpPr>
          <p:nvPr userDrawn="1"/>
        </p:nvSpPr>
        <p:spPr bwMode="auto">
          <a:xfrm>
            <a:off x="628650" y="3879850"/>
            <a:ext cx="80772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20000"/>
              </a:spcBef>
              <a:buClr>
                <a:schemeClr val="accent1"/>
              </a:buClr>
              <a:defRPr/>
            </a:pPr>
            <a:r>
              <a:rPr lang="en-US" sz="1400" smtClean="0">
                <a:solidFill>
                  <a:schemeClr val="tx2"/>
                </a:solidFill>
                <a:latin typeface="Helvetica" charset="0"/>
              </a:rPr>
              <a:t>School of Engineering Science</a:t>
            </a:r>
          </a:p>
          <a:p>
            <a:pPr>
              <a:spcBef>
                <a:spcPct val="20000"/>
              </a:spcBef>
              <a:buClr>
                <a:schemeClr val="accent1"/>
              </a:buClr>
              <a:defRPr/>
            </a:pPr>
            <a:r>
              <a:rPr lang="en-US" sz="1400" smtClean="0">
                <a:solidFill>
                  <a:schemeClr val="tx2"/>
                </a:solidFill>
                <a:latin typeface="Helvetica" charset="0"/>
              </a:rPr>
              <a:t>Simon Fraser University</a:t>
            </a:r>
          </a:p>
          <a:p>
            <a:pPr>
              <a:spcBef>
                <a:spcPct val="20000"/>
              </a:spcBef>
              <a:buClr>
                <a:schemeClr val="accent1"/>
              </a:buClr>
              <a:defRPr/>
            </a:pPr>
            <a:r>
              <a:rPr lang="en-US" sz="1400" smtClean="0">
                <a:solidFill>
                  <a:schemeClr val="tx2"/>
                </a:solidFill>
                <a:latin typeface="Helvetica" charset="0"/>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Multimedia  Communications Laboratory</a:t>
            </a: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w="9525">
            <a:noFill/>
            <a:miter lim="800000"/>
            <a:headEnd/>
            <a:tailEnd/>
          </a:ln>
        </p:spPr>
        <p:txBody>
          <a:bodyPr wrap="none" anchor="ctr"/>
          <a:lstStyle/>
          <a:p>
            <a:endParaRPr lang="en-US"/>
          </a:p>
        </p:txBody>
      </p:sp>
      <p:sp>
        <p:nvSpPr>
          <p:cNvPr id="1027" name="Rectangle 9"/>
          <p:cNvSpPr>
            <a:spLocks noChangeArrowheads="1"/>
          </p:cNvSpPr>
          <p:nvPr/>
        </p:nvSpPr>
        <p:spPr bwMode="auto">
          <a:xfrm>
            <a:off x="0" y="0"/>
            <a:ext cx="9144000" cy="914400"/>
          </a:xfrm>
          <a:prstGeom prst="rect">
            <a:avLst/>
          </a:prstGeom>
          <a:solidFill>
            <a:srgbClr val="363832"/>
          </a:solidFill>
          <a:ln w="9525">
            <a:noFill/>
            <a:miter lim="800000"/>
            <a:headEnd/>
            <a:tailEnd/>
          </a:ln>
        </p:spPr>
        <p:txBody>
          <a:bodyPr wrap="none" anchor="ctr"/>
          <a:lstStyle/>
          <a:p>
            <a:endParaRPr lang="en-US"/>
          </a:p>
        </p:txBody>
      </p:sp>
      <p:sp>
        <p:nvSpPr>
          <p:cNvPr id="1028" name="Rectangle 2"/>
          <p:cNvSpPr>
            <a:spLocks noGrp="1" noChangeArrowheads="1"/>
          </p:cNvSpPr>
          <p:nvPr>
            <p:ph type="title"/>
          </p:nvPr>
        </p:nvSpPr>
        <p:spPr bwMode="auto">
          <a:xfrm>
            <a:off x="685800" y="228600"/>
            <a:ext cx="81534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ALL CAPS SLIDE TITLE</a:t>
            </a:r>
          </a:p>
        </p:txBody>
      </p:sp>
      <p:sp>
        <p:nvSpPr>
          <p:cNvPr id="1029" name="Rectangle 3"/>
          <p:cNvSpPr>
            <a:spLocks noGrp="1" noChangeArrowheads="1"/>
          </p:cNvSpPr>
          <p:nvPr>
            <p:ph type="body" idx="1"/>
          </p:nvPr>
        </p:nvSpPr>
        <p:spPr bwMode="auto">
          <a:xfrm>
            <a:off x="685800" y="1447800"/>
            <a:ext cx="7772400" cy="4822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w="9525">
            <a:noFill/>
            <a:miter lim="800000"/>
            <a:headEnd/>
            <a:tailEnd/>
          </a:ln>
        </p:spPr>
        <p:txBody>
          <a:bodyPr wrap="none" anchor="ctr"/>
          <a:lstStyle/>
          <a:p>
            <a:endParaRPr lang="en-US"/>
          </a:p>
        </p:txBody>
      </p:sp>
      <p:sp>
        <p:nvSpPr>
          <p:cNvPr id="1033" name="Content Placeholder 6"/>
          <p:cNvSpPr txBox="1">
            <a:spLocks/>
          </p:cNvSpPr>
          <p:nvPr userDrawn="1"/>
        </p:nvSpPr>
        <p:spPr bwMode="auto">
          <a:xfrm>
            <a:off x="4440238" y="6467475"/>
            <a:ext cx="823912"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spcBef>
                <a:spcPct val="20000"/>
              </a:spcBef>
              <a:buClr>
                <a:schemeClr val="accent1"/>
              </a:buClr>
              <a:defRPr/>
            </a:pPr>
            <a:fld id="{8EFC5CD7-6EB3-43C3-8DE0-41FC4C5B2F92}" type="slidenum">
              <a:rPr lang="en-US" sz="1200" smtClean="0">
                <a:solidFill>
                  <a:schemeClr val="bg1"/>
                </a:solidFill>
                <a:latin typeface="Helvetica" charset="0"/>
              </a:rPr>
              <a:pPr algn="ctr">
                <a:spcBef>
                  <a:spcPct val="20000"/>
                </a:spcBef>
                <a:buClr>
                  <a:schemeClr val="accent1"/>
                </a:buClr>
                <a:defRPr/>
              </a:pPr>
              <a:t>‹#›</a:t>
            </a:fld>
            <a:endParaRPr lang="en-US" sz="1200" smtClean="0">
              <a:solidFill>
                <a:schemeClr val="bg1"/>
              </a:solidFill>
              <a:latin typeface="Helvetica" charset="0"/>
            </a:endParaRP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w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0.emf"/><Relationship Id="rId5" Type="http://schemas.openxmlformats.org/officeDocument/2006/relationships/package" Target="../embeddings/Microsoft_Word_Document5.docx"/><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7.bin"/><Relationship Id="rId7" Type="http://schemas.openxmlformats.org/officeDocument/2006/relationships/package" Target="../embeddings/Microsoft_Word_Document7.docx"/><Relationship Id="rId12"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11" Type="http://schemas.openxmlformats.org/officeDocument/2006/relationships/image" Target="../media/image13.emf"/><Relationship Id="rId5" Type="http://schemas.openxmlformats.org/officeDocument/2006/relationships/image" Target="../media/image11.emf"/><Relationship Id="rId10" Type="http://schemas.openxmlformats.org/officeDocument/2006/relationships/package" Target="../embeddings/Microsoft_Word_Document8.docx"/><Relationship Id="rId4" Type="http://schemas.openxmlformats.org/officeDocument/2006/relationships/package" Target="../embeddings/Microsoft_Word_Document6.docx"/><Relationship Id="rId9"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6.emf"/><Relationship Id="rId5" Type="http://schemas.openxmlformats.org/officeDocument/2006/relationships/package" Target="../embeddings/Microsoft_Word_Document9.docx"/><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2.emf"/><Relationship Id="rId13" Type="http://schemas.openxmlformats.org/officeDocument/2006/relationships/package" Target="../embeddings/Microsoft_Word_Document4.docx"/><Relationship Id="rId3" Type="http://schemas.openxmlformats.org/officeDocument/2006/relationships/oleObject" Target="../embeddings/oleObject1.bin"/><Relationship Id="rId7" Type="http://schemas.openxmlformats.org/officeDocument/2006/relationships/package" Target="../embeddings/Microsoft_Word_Document2.docx"/><Relationship Id="rId12"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emf"/><Relationship Id="rId5" Type="http://schemas.openxmlformats.org/officeDocument/2006/relationships/image" Target="../media/image1.emf"/><Relationship Id="rId10" Type="http://schemas.openxmlformats.org/officeDocument/2006/relationships/package" Target="../embeddings/Microsoft_Word_Document3.docx"/><Relationship Id="rId4" Type="http://schemas.openxmlformats.org/officeDocument/2006/relationships/package" Target="../embeddings/Microsoft_Word_Document1.docx"/><Relationship Id="rId9" Type="http://schemas.openxmlformats.org/officeDocument/2006/relationships/oleObject" Target="../embeddings/oleObject3.bin"/><Relationship Id="rId14" Type="http://schemas.openxmlformats.org/officeDocument/2006/relationships/image" Target="../media/image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660400" y="1770063"/>
            <a:ext cx="8153400" cy="609600"/>
          </a:xfrm>
        </p:spPr>
        <p:txBody>
          <a:bodyPr/>
          <a:lstStyle/>
          <a:p>
            <a:pPr eaLnBrk="1" hangingPunct="1">
              <a:defRPr/>
            </a:pPr>
            <a:r>
              <a:rPr lang="en-CA" sz="3600" cap="all" noProof="0" dirty="0" smtClean="0"/>
              <a:t>Polynomial Approximation and curve fitting </a:t>
            </a:r>
          </a:p>
        </p:txBody>
      </p:sp>
      <p:sp>
        <p:nvSpPr>
          <p:cNvPr id="6148" name="Rectangle 3"/>
          <p:cNvSpPr>
            <a:spLocks noGrp="1" noChangeArrowheads="1"/>
          </p:cNvSpPr>
          <p:nvPr>
            <p:ph type="subTitle" idx="1"/>
          </p:nvPr>
        </p:nvSpPr>
        <p:spPr>
          <a:xfrm>
            <a:off x="633413" y="3140075"/>
            <a:ext cx="8077200" cy="457200"/>
          </a:xfrm>
        </p:spPr>
        <p:txBody>
          <a:bodyPr/>
          <a:lstStyle/>
          <a:p>
            <a:pPr eaLnBrk="1" hangingPunct="1"/>
            <a:r>
              <a:rPr lang="en-CA" altLang="en-US" noProof="0" dirty="0" smtClean="0"/>
              <a:t>ENSC 180 – Introduction to Engineering Analysis Tools</a:t>
            </a:r>
          </a:p>
        </p:txBody>
      </p:sp>
    </p:spTree>
    <p:extLst>
      <p:ext uri="{BB962C8B-B14F-4D97-AF65-F5344CB8AC3E}">
        <p14:creationId xmlns:p14="http://schemas.microsoft.com/office/powerpoint/2010/main" val="1419665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4853" y="998095"/>
            <a:ext cx="8274570" cy="4822825"/>
          </a:xfrm>
        </p:spPr>
        <p:txBody>
          <a:bodyPr/>
          <a:lstStyle/>
          <a:p>
            <a:pPr marL="0" indent="0"/>
            <a:r>
              <a:rPr lang="en-CA" noProof="0" dirty="0" smtClean="0"/>
              <a:t>Given a set of measurements Y(x)                     Example: Temperature(time) </a:t>
            </a:r>
          </a:p>
          <a:p>
            <a:pPr>
              <a:buFont typeface="Arial" pitchFamily="34" charset="0"/>
              <a:buChar char="•"/>
            </a:pPr>
            <a:r>
              <a:rPr lang="en-CA" sz="1600" noProof="0" dirty="0" err="1" smtClean="0">
                <a:latin typeface="Courier New" panose="02070309020205020404" pitchFamily="49" charset="0"/>
                <a:cs typeface="Courier New" panose="02070309020205020404" pitchFamily="49" charset="0"/>
              </a:rPr>
              <a:t>yi</a:t>
            </a:r>
            <a:r>
              <a:rPr lang="en-CA" sz="1600" noProof="0" dirty="0" smtClean="0">
                <a:latin typeface="Courier New" panose="02070309020205020404" pitchFamily="49" charset="0"/>
                <a:cs typeface="Courier New" panose="02070309020205020404" pitchFamily="49" charset="0"/>
              </a:rPr>
              <a:t> = interp1q(</a:t>
            </a:r>
            <a:r>
              <a:rPr lang="en-CA" sz="1600" noProof="0" dirty="0" err="1" smtClean="0">
                <a:latin typeface="Courier New" panose="02070309020205020404" pitchFamily="49" charset="0"/>
                <a:cs typeface="Courier New" panose="02070309020205020404" pitchFamily="49" charset="0"/>
              </a:rPr>
              <a:t>x,Y,xi</a:t>
            </a:r>
            <a:r>
              <a:rPr lang="en-CA" sz="1600" noProof="0" dirty="0" smtClean="0">
                <a:latin typeface="Courier New" panose="02070309020205020404" pitchFamily="49" charset="0"/>
                <a:cs typeface="Courier New" panose="02070309020205020404" pitchFamily="49" charset="0"/>
              </a:rPr>
              <a:t>)</a:t>
            </a:r>
            <a:r>
              <a:rPr lang="en-CA" noProof="0" dirty="0" smtClean="0"/>
              <a:t> returns the value of Y at the points of column vector xi using linear interpolation. </a:t>
            </a:r>
          </a:p>
          <a:p>
            <a:pPr>
              <a:buFont typeface="Arial" pitchFamily="34" charset="0"/>
              <a:buChar char="•"/>
            </a:pPr>
            <a:endParaRPr lang="en-CA" noProof="0" dirty="0" smtClean="0"/>
          </a:p>
          <a:p>
            <a:pPr>
              <a:buFont typeface="Arial" pitchFamily="34" charset="0"/>
              <a:buChar char="•"/>
            </a:pPr>
            <a:r>
              <a:rPr lang="en-CA" noProof="0" dirty="0" smtClean="0">
                <a:latin typeface="Courier" pitchFamily="49" charset="0"/>
              </a:rPr>
              <a:t> </a:t>
            </a:r>
            <a:r>
              <a:rPr lang="en-CA" noProof="0" dirty="0" smtClean="0"/>
              <a:t> x must be a monotonically increasing column vector.</a:t>
            </a:r>
          </a:p>
          <a:p>
            <a:pPr>
              <a:buFont typeface="Arial" pitchFamily="34" charset="0"/>
              <a:buChar char="•"/>
            </a:pPr>
            <a:r>
              <a:rPr lang="en-CA" noProof="0" dirty="0" smtClean="0">
                <a:latin typeface="Courier" pitchFamily="49" charset="0"/>
              </a:rPr>
              <a:t> </a:t>
            </a:r>
            <a:r>
              <a:rPr lang="en-CA" noProof="0" dirty="0" smtClean="0"/>
              <a:t> y must be a column vector (or matrix with length(x) rows).</a:t>
            </a:r>
          </a:p>
          <a:p>
            <a:pPr>
              <a:buFont typeface="Arial" pitchFamily="34" charset="0"/>
              <a:buChar char="•"/>
            </a:pPr>
            <a:r>
              <a:rPr lang="en-CA" noProof="0" dirty="0" smtClean="0">
                <a:latin typeface="Courier" pitchFamily="49" charset="0"/>
              </a:rPr>
              <a:t> </a:t>
            </a:r>
            <a:r>
              <a:rPr lang="en-CA" noProof="0" dirty="0" smtClean="0"/>
              <a:t>xi must be a column vector</a:t>
            </a:r>
          </a:p>
          <a:p>
            <a:pPr>
              <a:buFont typeface="Arial" pitchFamily="34" charset="0"/>
              <a:buChar char="•"/>
            </a:pPr>
            <a:endParaRPr lang="en-CA" noProof="0" dirty="0" smtClean="0"/>
          </a:p>
          <a:p>
            <a:r>
              <a:rPr lang="en-CA" sz="1600" noProof="0" dirty="0" smtClean="0">
                <a:solidFill>
                  <a:srgbClr val="000000"/>
                </a:solidFill>
                <a:latin typeface="Courier New"/>
              </a:rPr>
              <a:t>x = (2:3)'; </a:t>
            </a:r>
          </a:p>
          <a:p>
            <a:r>
              <a:rPr lang="en-CA" sz="1600" noProof="0" dirty="0" smtClean="0">
                <a:solidFill>
                  <a:srgbClr val="000000"/>
                </a:solidFill>
                <a:latin typeface="Courier New"/>
              </a:rPr>
              <a:t>y = [65 67]'; </a:t>
            </a:r>
          </a:p>
          <a:p>
            <a:r>
              <a:rPr lang="en-CA" sz="1600" noProof="0" dirty="0" smtClean="0">
                <a:solidFill>
                  <a:srgbClr val="000000"/>
                </a:solidFill>
                <a:latin typeface="Courier New"/>
              </a:rPr>
              <a:t>xi = (2:.25:3)'; </a:t>
            </a:r>
          </a:p>
          <a:p>
            <a:r>
              <a:rPr lang="en-CA" sz="1600" noProof="0" dirty="0" err="1" smtClean="0">
                <a:solidFill>
                  <a:srgbClr val="000000"/>
                </a:solidFill>
                <a:latin typeface="Courier New"/>
              </a:rPr>
              <a:t>yi</a:t>
            </a:r>
            <a:r>
              <a:rPr lang="en-CA" sz="1600" noProof="0" dirty="0" smtClean="0">
                <a:solidFill>
                  <a:srgbClr val="000000"/>
                </a:solidFill>
                <a:latin typeface="Courier New"/>
              </a:rPr>
              <a:t> = interp1q(</a:t>
            </a:r>
            <a:r>
              <a:rPr lang="en-CA" sz="1600" noProof="0" dirty="0" err="1" smtClean="0">
                <a:solidFill>
                  <a:srgbClr val="000000"/>
                </a:solidFill>
                <a:latin typeface="Courier New"/>
              </a:rPr>
              <a:t>x,y,xi</a:t>
            </a:r>
            <a:r>
              <a:rPr lang="en-CA" sz="1600" noProof="0" dirty="0" smtClean="0">
                <a:solidFill>
                  <a:srgbClr val="000000"/>
                </a:solidFill>
                <a:latin typeface="Courier New"/>
              </a:rPr>
              <a:t>); </a:t>
            </a:r>
          </a:p>
          <a:p>
            <a:r>
              <a:rPr lang="en-CA" sz="1600" noProof="0" dirty="0" smtClean="0">
                <a:solidFill>
                  <a:srgbClr val="000000"/>
                </a:solidFill>
                <a:latin typeface="Courier New"/>
              </a:rPr>
              <a:t>figure, scatter(</a:t>
            </a:r>
            <a:r>
              <a:rPr lang="en-CA" sz="1600" noProof="0" dirty="0" err="1" smtClean="0">
                <a:solidFill>
                  <a:srgbClr val="000000"/>
                </a:solidFill>
                <a:latin typeface="Courier New"/>
              </a:rPr>
              <a:t>x,y,</a:t>
            </a:r>
            <a:r>
              <a:rPr lang="en-CA" sz="1600" noProof="0" dirty="0" err="1" smtClean="0">
                <a:solidFill>
                  <a:srgbClr val="A020F0"/>
                </a:solidFill>
                <a:latin typeface="Courier New"/>
              </a:rPr>
              <a:t>'fill</a:t>
            </a:r>
            <a:r>
              <a:rPr lang="en-CA" sz="1600" noProof="0" dirty="0" smtClean="0">
                <a:solidFill>
                  <a:srgbClr val="A020F0"/>
                </a:solidFill>
                <a:latin typeface="Courier New"/>
              </a:rPr>
              <a:t>'</a:t>
            </a:r>
            <a:r>
              <a:rPr lang="en-CA" sz="1600" noProof="0" dirty="0" smtClean="0">
                <a:solidFill>
                  <a:srgbClr val="000000"/>
                </a:solidFill>
                <a:latin typeface="Courier New"/>
              </a:rPr>
              <a:t>);</a:t>
            </a:r>
          </a:p>
          <a:p>
            <a:r>
              <a:rPr lang="en-CA" sz="1600" noProof="0" dirty="0" smtClean="0">
                <a:solidFill>
                  <a:srgbClr val="000000"/>
                </a:solidFill>
                <a:latin typeface="Courier New"/>
              </a:rPr>
              <a:t>hold </a:t>
            </a:r>
            <a:r>
              <a:rPr lang="en-CA" sz="1600" noProof="0" dirty="0" smtClean="0">
                <a:solidFill>
                  <a:srgbClr val="A020F0"/>
                </a:solidFill>
                <a:latin typeface="Courier New"/>
              </a:rPr>
              <a:t>on</a:t>
            </a:r>
            <a:r>
              <a:rPr lang="en-CA" sz="1600" noProof="0" dirty="0" smtClean="0">
                <a:solidFill>
                  <a:srgbClr val="000000"/>
                </a:solidFill>
                <a:latin typeface="Courier New"/>
              </a:rPr>
              <a:t>;</a:t>
            </a:r>
          </a:p>
          <a:p>
            <a:r>
              <a:rPr lang="en-CA" sz="1600" noProof="0" dirty="0" smtClean="0">
                <a:solidFill>
                  <a:srgbClr val="000000"/>
                </a:solidFill>
                <a:latin typeface="Courier New"/>
              </a:rPr>
              <a:t>scatter(</a:t>
            </a:r>
            <a:r>
              <a:rPr lang="en-CA" sz="1600" noProof="0" dirty="0" err="1" smtClean="0">
                <a:solidFill>
                  <a:srgbClr val="000000"/>
                </a:solidFill>
                <a:latin typeface="Courier New"/>
              </a:rPr>
              <a:t>xi,yi</a:t>
            </a:r>
            <a:r>
              <a:rPr lang="en-CA" sz="1600" noProof="0" dirty="0" smtClean="0">
                <a:solidFill>
                  <a:srgbClr val="000000"/>
                </a:solidFill>
                <a:latin typeface="Courier New"/>
              </a:rPr>
              <a:t>);</a:t>
            </a:r>
          </a:p>
          <a:p>
            <a:r>
              <a:rPr lang="en-CA" sz="1600" noProof="0" dirty="0" smtClean="0">
                <a:solidFill>
                  <a:srgbClr val="000000"/>
                </a:solidFill>
                <a:latin typeface="Courier New"/>
              </a:rPr>
              <a:t>plot(</a:t>
            </a:r>
            <a:r>
              <a:rPr lang="en-CA" sz="1600" noProof="0" dirty="0" err="1" smtClean="0">
                <a:solidFill>
                  <a:srgbClr val="000000"/>
                </a:solidFill>
                <a:latin typeface="Courier New"/>
              </a:rPr>
              <a:t>x,y</a:t>
            </a:r>
            <a:r>
              <a:rPr lang="en-CA" sz="1600" noProof="0" dirty="0" smtClean="0">
                <a:solidFill>
                  <a:srgbClr val="000000"/>
                </a:solidFill>
                <a:latin typeface="Courier New"/>
              </a:rPr>
              <a:t>);</a:t>
            </a:r>
            <a:endParaRPr lang="en-CA" sz="1600" noProof="0" dirty="0">
              <a:solidFill>
                <a:srgbClr val="000000"/>
              </a:solidFill>
              <a:latin typeface="Courier New"/>
            </a:endParaRPr>
          </a:p>
        </p:txBody>
      </p:sp>
      <p:sp>
        <p:nvSpPr>
          <p:cNvPr id="3" name="Title 2"/>
          <p:cNvSpPr>
            <a:spLocks noGrp="1"/>
          </p:cNvSpPr>
          <p:nvPr>
            <p:ph type="title"/>
          </p:nvPr>
        </p:nvSpPr>
        <p:spPr/>
        <p:txBody>
          <a:bodyPr/>
          <a:lstStyle/>
          <a:p>
            <a:r>
              <a:rPr lang="en-CA" noProof="0" dirty="0" smtClean="0"/>
              <a:t>MATLAB Implementation of Linear Interpolation</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pic>
        <p:nvPicPr>
          <p:cNvPr id="4261" name="Picture 1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3157" y="3174546"/>
            <a:ext cx="4069216" cy="3090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7415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2"/>
          <p:cNvSpPr>
            <a:spLocks noGrp="1"/>
          </p:cNvSpPr>
          <p:nvPr>
            <p:ph type="title"/>
          </p:nvPr>
        </p:nvSpPr>
        <p:spPr/>
        <p:txBody>
          <a:bodyPr/>
          <a:lstStyle/>
          <a:p>
            <a:pPr algn="ctr"/>
            <a:r>
              <a:rPr lang="en-CA" altLang="en-US" noProof="0" dirty="0" smtClean="0"/>
              <a:t>Linear Regression in MATLAB: </a:t>
            </a:r>
            <a:r>
              <a:rPr lang="en-CA" altLang="en-US" noProof="0" dirty="0" err="1" smtClean="0"/>
              <a:t>Polyfit</a:t>
            </a:r>
            <a:endParaRPr lang="en-CA" altLang="en-US" noProof="0" dirty="0" smtClean="0"/>
          </a:p>
        </p:txBody>
      </p:sp>
      <p:sp>
        <p:nvSpPr>
          <p:cNvPr id="4" name="Footer Placeholder 3"/>
          <p:cNvSpPr>
            <a:spLocks noGrp="1"/>
          </p:cNvSpPr>
          <p:nvPr>
            <p:ph type="ftr" sz="quarter" idx="10"/>
          </p:nvPr>
        </p:nvSpPr>
        <p:spPr>
          <a:xfrm>
            <a:off x="152400" y="6477000"/>
            <a:ext cx="3962400" cy="381000"/>
          </a:xfrm>
        </p:spPr>
        <p:txBody>
          <a:bodyPr/>
          <a:lstStyle/>
          <a:p>
            <a:pPr>
              <a:defRPr/>
            </a:pPr>
            <a:r>
              <a:rPr lang="en-US" dirty="0" smtClean="0"/>
              <a:t>ENSC 180 – Introduction to Engineering Analysis Tools </a:t>
            </a:r>
            <a:endParaRPr lang="en-US" dirty="0"/>
          </a:p>
        </p:txBody>
      </p:sp>
      <p:sp>
        <p:nvSpPr>
          <p:cNvPr id="8197" name="Content Placeholder 5"/>
          <p:cNvSpPr>
            <a:spLocks noGrp="1"/>
          </p:cNvSpPr>
          <p:nvPr>
            <p:ph idx="1"/>
          </p:nvPr>
        </p:nvSpPr>
        <p:spPr>
          <a:xfrm>
            <a:off x="289560" y="1021081"/>
            <a:ext cx="8321040" cy="1938020"/>
          </a:xfrm>
        </p:spPr>
        <p:txBody>
          <a:bodyPr/>
          <a:lstStyle/>
          <a:p>
            <a:pPr>
              <a:buFont typeface="Wingdings" pitchFamily="2" charset="2"/>
              <a:buChar char="§"/>
            </a:pPr>
            <a:endParaRPr lang="en-CA" altLang="en-US" sz="1600" dirty="0" smtClean="0"/>
          </a:p>
          <a:p>
            <a:pPr>
              <a:buFont typeface="Wingdings" pitchFamily="2" charset="2"/>
              <a:buChar char="§"/>
            </a:pPr>
            <a:r>
              <a:rPr lang="en-CA" altLang="en-US" sz="1600" dirty="0" smtClean="0"/>
              <a:t>A</a:t>
            </a:r>
            <a:r>
              <a:rPr lang="en-CA" altLang="en-US" sz="1600" noProof="0" dirty="0" smtClean="0"/>
              <a:t> </a:t>
            </a:r>
            <a:r>
              <a:rPr lang="en-CA" altLang="en-US" sz="1600" i="1" noProof="0" dirty="0" smtClean="0"/>
              <a:t>linear regression </a:t>
            </a:r>
            <a:r>
              <a:rPr lang="en-CA" altLang="en-US" sz="1600" dirty="0" smtClean="0"/>
              <a:t>is a line that describe the OPTIMAL LINEAR representation</a:t>
            </a:r>
            <a:r>
              <a:rPr lang="en-CA" altLang="en-US" sz="1600" noProof="0" dirty="0" smtClean="0"/>
              <a:t>, in least square sense, of relationship between two sets of data X,Y :</a:t>
            </a:r>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marL="0" indent="0"/>
            <a:endParaRPr lang="en-CA" altLang="en-US" sz="1600" noProof="0" dirty="0" smtClean="0"/>
          </a:p>
          <a:p>
            <a:pPr marL="0" indent="0"/>
            <a:r>
              <a:rPr lang="en-CA" altLang="en-US" sz="1600" noProof="0" dirty="0" smtClean="0"/>
              <a:t>                                                                         </a:t>
            </a:r>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p:txBody>
      </p:sp>
      <p:sp>
        <p:nvSpPr>
          <p:cNvPr id="3" name="Rettangolo 2"/>
          <p:cNvSpPr/>
          <p:nvPr/>
        </p:nvSpPr>
        <p:spPr>
          <a:xfrm>
            <a:off x="430212" y="5086301"/>
            <a:ext cx="8180388" cy="1126462"/>
          </a:xfrm>
          <a:prstGeom prst="rect">
            <a:avLst/>
          </a:prstGeom>
        </p:spPr>
        <p:txBody>
          <a:bodyPr wrap="square">
            <a:spAutoFit/>
          </a:bodyPr>
          <a:lstStyle/>
          <a:p>
            <a:pPr marL="342900" lvl="0" indent="-342900">
              <a:spcBef>
                <a:spcPct val="20000"/>
              </a:spcBef>
              <a:buClr>
                <a:srgbClr val="9E0927"/>
              </a:buClr>
              <a:buFont typeface="Wingdings" pitchFamily="2" charset="2"/>
              <a:buChar char="§"/>
            </a:pPr>
            <a:r>
              <a:rPr lang="en-US" altLang="en-US" sz="1600" b="1" i="1" kern="0" dirty="0">
                <a:solidFill>
                  <a:srgbClr val="000000"/>
                </a:solidFill>
                <a:latin typeface="Helvetica"/>
                <a:ea typeface="ＭＳ Ｐゴシック"/>
              </a:rPr>
              <a:t>The red line, </a:t>
            </a:r>
            <a:r>
              <a:rPr lang="en-US" altLang="en-US" sz="1600" b="1" i="1" kern="0" dirty="0" smtClean="0">
                <a:solidFill>
                  <a:srgbClr val="000000"/>
                </a:solidFill>
                <a:latin typeface="Helvetica"/>
                <a:ea typeface="ＭＳ Ｐゴシック"/>
              </a:rPr>
              <a:t>shows </a:t>
            </a:r>
            <a:r>
              <a:rPr lang="en-US" altLang="en-US" sz="1600" b="1" i="1" kern="0" dirty="0">
                <a:solidFill>
                  <a:srgbClr val="000000"/>
                </a:solidFill>
                <a:latin typeface="Helvetica"/>
                <a:ea typeface="ＭＳ Ｐゴシック"/>
              </a:rPr>
              <a:t>the linear </a:t>
            </a:r>
            <a:r>
              <a:rPr lang="en-US" altLang="en-US" sz="1600" b="1" i="1" kern="0" dirty="0" smtClean="0">
                <a:solidFill>
                  <a:srgbClr val="000000"/>
                </a:solidFill>
                <a:latin typeface="Helvetica"/>
                <a:ea typeface="ＭＳ Ｐゴシック"/>
              </a:rPr>
              <a:t>regression </a:t>
            </a:r>
            <a:r>
              <a:rPr lang="en-US" altLang="en-US" sz="1600" b="1" i="1" kern="0" dirty="0">
                <a:solidFill>
                  <a:srgbClr val="000000"/>
                </a:solidFill>
                <a:latin typeface="Helvetica"/>
                <a:ea typeface="ＭＳ Ｐゴシック"/>
              </a:rPr>
              <a:t>from our measurement</a:t>
            </a:r>
            <a:r>
              <a:rPr lang="en-US" altLang="en-US" sz="1600" kern="0" dirty="0">
                <a:solidFill>
                  <a:srgbClr val="000000"/>
                </a:solidFill>
                <a:latin typeface="Helvetica"/>
                <a:ea typeface="ＭＳ Ｐゴシック"/>
              </a:rPr>
              <a:t>. </a:t>
            </a:r>
            <a:endParaRPr lang="en-US" altLang="en-US" sz="1600" kern="0" dirty="0" smtClean="0">
              <a:solidFill>
                <a:srgbClr val="000000"/>
              </a:solidFill>
              <a:latin typeface="Helvetica"/>
              <a:ea typeface="ＭＳ Ｐゴシック"/>
            </a:endParaRPr>
          </a:p>
          <a:p>
            <a:pPr marL="342900" lvl="0" indent="-342900">
              <a:spcBef>
                <a:spcPct val="20000"/>
              </a:spcBef>
              <a:buClr>
                <a:srgbClr val="9E0927"/>
              </a:buClr>
              <a:buFont typeface="Wingdings" pitchFamily="2" charset="2"/>
              <a:buChar char="§"/>
            </a:pPr>
            <a:r>
              <a:rPr lang="en-US" altLang="en-US" sz="1600" kern="0" dirty="0" smtClean="0">
                <a:solidFill>
                  <a:srgbClr val="000000"/>
                </a:solidFill>
                <a:latin typeface="Helvetica"/>
                <a:ea typeface="ＭＳ Ｐゴシック"/>
              </a:rPr>
              <a:t>In </a:t>
            </a:r>
            <a:r>
              <a:rPr lang="en-US" altLang="en-US" sz="1600" kern="0" dirty="0">
                <a:solidFill>
                  <a:srgbClr val="000000"/>
                </a:solidFill>
                <a:latin typeface="Helvetica"/>
                <a:ea typeface="ＭＳ Ｐゴシック"/>
              </a:rPr>
              <a:t>MATLAB,  </a:t>
            </a:r>
            <a:r>
              <a:rPr lang="en-US" altLang="en-US" sz="1600" kern="0" dirty="0">
                <a:solidFill>
                  <a:srgbClr val="000000"/>
                </a:solidFill>
                <a:latin typeface="Courier New" pitchFamily="49" charset="0"/>
                <a:ea typeface="ＭＳ Ｐゴシック"/>
                <a:cs typeface="Courier New" pitchFamily="49" charset="0"/>
              </a:rPr>
              <a:t>p=</a:t>
            </a:r>
            <a:r>
              <a:rPr lang="en-US" altLang="en-US" sz="1600" kern="0" dirty="0" err="1">
                <a:solidFill>
                  <a:srgbClr val="000000"/>
                </a:solidFill>
                <a:latin typeface="Courier New" pitchFamily="49" charset="0"/>
                <a:ea typeface="ＭＳ Ｐゴシック"/>
                <a:cs typeface="Courier New" pitchFamily="49" charset="0"/>
              </a:rPr>
              <a:t>polyfit</a:t>
            </a:r>
            <a:r>
              <a:rPr lang="en-US" altLang="en-US" sz="1600" kern="0" dirty="0">
                <a:solidFill>
                  <a:srgbClr val="000000"/>
                </a:solidFill>
                <a:latin typeface="Courier New" pitchFamily="49" charset="0"/>
                <a:ea typeface="ＭＳ Ｐゴシック"/>
                <a:cs typeface="Courier New" pitchFamily="49" charset="0"/>
              </a:rPr>
              <a:t>(x,y,1), </a:t>
            </a:r>
            <a:r>
              <a:rPr lang="en-US" altLang="en-US" sz="1600" kern="0" dirty="0">
                <a:solidFill>
                  <a:srgbClr val="000000"/>
                </a:solidFill>
                <a:latin typeface="Helvetica"/>
                <a:ea typeface="ＭＳ Ｐゴシック"/>
                <a:cs typeface="Courier New" pitchFamily="49" charset="0"/>
              </a:rPr>
              <a:t>simply </a:t>
            </a:r>
            <a:r>
              <a:rPr lang="en-US" altLang="en-US" sz="1600" kern="0" dirty="0" smtClean="0">
                <a:solidFill>
                  <a:srgbClr val="000000"/>
                </a:solidFill>
                <a:latin typeface="Helvetica"/>
                <a:ea typeface="ＭＳ Ｐゴシック"/>
                <a:cs typeface="Courier New" pitchFamily="49" charset="0"/>
              </a:rPr>
              <a:t>returns </a:t>
            </a:r>
            <a:r>
              <a:rPr lang="en-US" altLang="en-US" sz="1600" kern="0" dirty="0">
                <a:solidFill>
                  <a:srgbClr val="000000"/>
                </a:solidFill>
                <a:latin typeface="Helvetica"/>
                <a:ea typeface="ＭＳ Ｐゴシック"/>
                <a:cs typeface="Courier New" pitchFamily="49" charset="0"/>
              </a:rPr>
              <a:t>the </a:t>
            </a:r>
            <a:r>
              <a:rPr lang="en-US" altLang="en-US" sz="1600" kern="0" dirty="0" smtClean="0">
                <a:solidFill>
                  <a:srgbClr val="000000"/>
                </a:solidFill>
                <a:latin typeface="Helvetica"/>
                <a:ea typeface="ＭＳ Ｐゴシック"/>
                <a:cs typeface="Courier New" pitchFamily="49" charset="0"/>
              </a:rPr>
              <a:t>best slope (polynomial of grade 1) that intercepts our X,Y distribution in </a:t>
            </a:r>
            <a:r>
              <a:rPr lang="en-US" altLang="en-US" sz="1600" kern="0" dirty="0">
                <a:solidFill>
                  <a:srgbClr val="000000"/>
                </a:solidFill>
                <a:latin typeface="Helvetica"/>
                <a:ea typeface="ＭＳ Ｐゴシック"/>
                <a:cs typeface="Courier New" pitchFamily="49" charset="0"/>
              </a:rPr>
              <a:t>least square </a:t>
            </a:r>
            <a:r>
              <a:rPr lang="en-US" altLang="en-US" sz="1600" kern="0" dirty="0" smtClean="0">
                <a:solidFill>
                  <a:srgbClr val="000000"/>
                </a:solidFill>
                <a:latin typeface="Helvetica"/>
                <a:ea typeface="ＭＳ Ｐゴシック"/>
                <a:cs typeface="Courier New" pitchFamily="49" charset="0"/>
              </a:rPr>
              <a:t>sense. By definition, it will not be able to fit all existing data</a:t>
            </a:r>
            <a:endParaRPr lang="en-US" altLang="en-US" sz="1600" kern="0" dirty="0">
              <a:solidFill>
                <a:srgbClr val="000000"/>
              </a:solidFill>
              <a:latin typeface="Courier New" pitchFamily="49" charset="0"/>
              <a:ea typeface="ＭＳ Ｐゴシック"/>
              <a:cs typeface="Courier New" pitchFamily="49" charset="0"/>
            </a:endParaRPr>
          </a:p>
        </p:txBody>
      </p:sp>
      <mc:AlternateContent xmlns:mc="http://schemas.openxmlformats.org/markup-compatibility/2006" xmlns:a14="http://schemas.microsoft.com/office/drawing/2010/main">
        <mc:Choice Requires="a14">
          <p:sp>
            <p:nvSpPr>
              <p:cNvPr id="5" name="Rettangolo 4"/>
              <p:cNvSpPr/>
              <p:nvPr/>
            </p:nvSpPr>
            <p:spPr>
              <a:xfrm>
                <a:off x="5002530" y="2641600"/>
                <a:ext cx="3227070" cy="1845826"/>
              </a:xfrm>
              <a:prstGeom prst="rect">
                <a:avLst/>
              </a:prstGeom>
            </p:spPr>
            <p:txBody>
              <a:bodyPr wrap="square">
                <a:spAutoFit/>
              </a:bodyPr>
              <a:lstStyle/>
              <a:p>
                <a:pPr marL="0" indent="0"/>
                <a14:m>
                  <m:oMathPara xmlns:m="http://schemas.openxmlformats.org/officeDocument/2006/math">
                    <m:oMathParaPr>
                      <m:jc m:val="centerGroup"/>
                    </m:oMathParaPr>
                    <m:oMath xmlns:m="http://schemas.openxmlformats.org/officeDocument/2006/math">
                      <m:r>
                        <a:rPr lang="it-IT" altLang="en-US" b="0" i="1" smtClean="0">
                          <a:latin typeface="Cambria Math"/>
                        </a:rPr>
                        <m:t>𝐸𝑟𝑟𝑜𝑟</m:t>
                      </m:r>
                      <m:r>
                        <a:rPr lang="it-IT" altLang="en-US" b="0" i="1" smtClean="0">
                          <a:latin typeface="Cambria Math"/>
                        </a:rPr>
                        <m:t>=</m:t>
                      </m:r>
                      <m:nary>
                        <m:naryPr>
                          <m:chr m:val="∑"/>
                          <m:subHide m:val="on"/>
                          <m:supHide m:val="on"/>
                          <m:ctrlPr>
                            <a:rPr lang="en-US" altLang="en-US" i="1" smtClean="0">
                              <a:latin typeface="Cambria Math" panose="02040503050406030204" pitchFamily="18" charset="0"/>
                            </a:rPr>
                          </m:ctrlPr>
                        </m:naryPr>
                        <m:sub/>
                        <m:sup/>
                        <m:e>
                          <m:sSup>
                            <m:sSupPr>
                              <m:ctrlPr>
                                <a:rPr lang="en-US" altLang="en-US" i="1">
                                  <a:latin typeface="Cambria Math" panose="02040503050406030204" pitchFamily="18" charset="0"/>
                                </a:rPr>
                              </m:ctrlPr>
                            </m:sSupPr>
                            <m:e>
                              <m:d>
                                <m:dPr>
                                  <m:ctrlPr>
                                    <a:rPr lang="en-US" altLang="en-US" i="1">
                                      <a:latin typeface="Cambria Math" panose="02040503050406030204" pitchFamily="18" charset="0"/>
                                    </a:rPr>
                                  </m:ctrlPr>
                                </m:dPr>
                                <m:e>
                                  <m:r>
                                    <a:rPr lang="en-US" altLang="en-US" i="1">
                                      <a:latin typeface="Cambria Math"/>
                                    </a:rPr>
                                    <m:t>𝑦</m:t>
                                  </m:r>
                                  <m:r>
                                    <a:rPr lang="en-US" altLang="en-US" i="1">
                                      <a:latin typeface="Cambria Math"/>
                                    </a:rPr>
                                    <m:t>−</m:t>
                                  </m:r>
                                  <m:acc>
                                    <m:accPr>
                                      <m:chr m:val="̂"/>
                                      <m:ctrlPr>
                                        <a:rPr lang="en-US" altLang="en-US" i="1">
                                          <a:latin typeface="Cambria Math" panose="02040503050406030204" pitchFamily="18" charset="0"/>
                                        </a:rPr>
                                      </m:ctrlPr>
                                    </m:accPr>
                                    <m:e>
                                      <m:r>
                                        <a:rPr lang="en-US" altLang="en-US" i="1">
                                          <a:latin typeface="Cambria Math"/>
                                        </a:rPr>
                                        <m:t>𝑦</m:t>
                                      </m:r>
                                    </m:e>
                                  </m:acc>
                                </m:e>
                              </m:d>
                            </m:e>
                            <m:sup>
                              <m:r>
                                <a:rPr lang="en-US" altLang="en-US" i="1">
                                  <a:latin typeface="Cambria Math"/>
                                </a:rPr>
                                <m:t>2</m:t>
                              </m:r>
                            </m:sup>
                          </m:sSup>
                        </m:e>
                      </m:nary>
                    </m:oMath>
                  </m:oMathPara>
                </a14:m>
                <a:endParaRPr lang="en-US" altLang="en-US" dirty="0"/>
              </a:p>
              <a:p>
                <a:pPr marL="0" indent="0"/>
                <a:r>
                  <a:rPr lang="en-US" altLang="en-US" dirty="0"/>
                  <a:t>                                                                                 </a:t>
                </a:r>
                <a14:m>
                  <m:oMath xmlns:m="http://schemas.openxmlformats.org/officeDocument/2006/math">
                    <m:r>
                      <a:rPr lang="en-US" altLang="en-US" i="1">
                        <a:latin typeface="Cambria Math"/>
                      </a:rPr>
                      <m:t>=</m:t>
                    </m:r>
                    <m:nary>
                      <m:naryPr>
                        <m:chr m:val="∑"/>
                        <m:subHide m:val="on"/>
                        <m:supHide m:val="on"/>
                        <m:ctrlPr>
                          <a:rPr lang="en-US" altLang="en-US" i="1">
                            <a:latin typeface="Cambria Math" panose="02040503050406030204" pitchFamily="18" charset="0"/>
                          </a:rPr>
                        </m:ctrlPr>
                      </m:naryPr>
                      <m:sub/>
                      <m:sup/>
                      <m:e>
                        <m:sSup>
                          <m:sSupPr>
                            <m:ctrlPr>
                              <a:rPr lang="en-US" altLang="en-US" i="1">
                                <a:latin typeface="Cambria Math" panose="02040503050406030204" pitchFamily="18" charset="0"/>
                              </a:rPr>
                            </m:ctrlPr>
                          </m:sSupPr>
                          <m:e>
                            <m:d>
                              <m:dPr>
                                <m:ctrlPr>
                                  <a:rPr lang="en-US" altLang="en-US" i="1">
                                    <a:latin typeface="Cambria Math" panose="02040503050406030204" pitchFamily="18" charset="0"/>
                                  </a:rPr>
                                </m:ctrlPr>
                              </m:dPr>
                              <m:e>
                                <m:r>
                                  <a:rPr lang="en-US" altLang="en-US" i="1">
                                    <a:latin typeface="Cambria Math"/>
                                  </a:rPr>
                                  <m:t>𝑦</m:t>
                                </m:r>
                                <m:r>
                                  <a:rPr lang="en-US" altLang="en-US" i="1">
                                    <a:latin typeface="Cambria Math"/>
                                  </a:rPr>
                                  <m:t>−</m:t>
                                </m:r>
                                <m:d>
                                  <m:dPr>
                                    <m:ctrlPr>
                                      <a:rPr lang="en-US" altLang="en-US" i="1">
                                        <a:latin typeface="Cambria Math" panose="02040503050406030204" pitchFamily="18" charset="0"/>
                                      </a:rPr>
                                    </m:ctrlPr>
                                  </m:dPr>
                                  <m:e>
                                    <m:sSub>
                                      <m:sSubPr>
                                        <m:ctrlPr>
                                          <a:rPr lang="en-US" altLang="en-US" i="1">
                                            <a:latin typeface="Cambria Math" panose="02040503050406030204" pitchFamily="18" charset="0"/>
                                          </a:rPr>
                                        </m:ctrlPr>
                                      </m:sSubPr>
                                      <m:e>
                                        <m:r>
                                          <a:rPr lang="en-US" altLang="en-US" i="1">
                                            <a:latin typeface="Cambria Math"/>
                                          </a:rPr>
                                          <m:t>𝑏</m:t>
                                        </m:r>
                                      </m:e>
                                      <m:sub>
                                        <m:r>
                                          <a:rPr lang="en-US" altLang="en-US" i="1">
                                            <a:latin typeface="Cambria Math"/>
                                          </a:rPr>
                                          <m:t>0</m:t>
                                        </m:r>
                                      </m:sub>
                                    </m:sSub>
                                    <m:r>
                                      <a:rPr lang="en-US" altLang="en-US" i="1">
                                        <a:latin typeface="Cambria Math"/>
                                      </a:rPr>
                                      <m:t>+</m:t>
                                    </m:r>
                                    <m:sSub>
                                      <m:sSubPr>
                                        <m:ctrlPr>
                                          <a:rPr lang="en-US" altLang="en-US" i="1">
                                            <a:latin typeface="Cambria Math" panose="02040503050406030204" pitchFamily="18" charset="0"/>
                                          </a:rPr>
                                        </m:ctrlPr>
                                      </m:sSubPr>
                                      <m:e>
                                        <m:r>
                                          <a:rPr lang="en-US" altLang="en-US" i="1">
                                            <a:latin typeface="Cambria Math"/>
                                          </a:rPr>
                                          <m:t>𝑏</m:t>
                                        </m:r>
                                      </m:e>
                                      <m:sub>
                                        <m:r>
                                          <a:rPr lang="en-US" altLang="en-US" i="1">
                                            <a:latin typeface="Cambria Math"/>
                                          </a:rPr>
                                          <m:t>1</m:t>
                                        </m:r>
                                      </m:sub>
                                    </m:sSub>
                                    <m:r>
                                      <a:rPr lang="en-US" altLang="en-US" i="1">
                                        <a:latin typeface="Cambria Math"/>
                                      </a:rPr>
                                      <m:t>𝑥</m:t>
                                    </m:r>
                                  </m:e>
                                </m:d>
                              </m:e>
                            </m:d>
                          </m:e>
                          <m:sup>
                            <m:r>
                              <a:rPr lang="en-US" altLang="en-US" i="1">
                                <a:latin typeface="Cambria Math"/>
                              </a:rPr>
                              <m:t>2</m:t>
                            </m:r>
                          </m:sup>
                        </m:sSup>
                      </m:e>
                    </m:nary>
                  </m:oMath>
                </a14:m>
                <a:endParaRPr lang="en-US" altLang="en-US" dirty="0"/>
              </a:p>
            </p:txBody>
          </p:sp>
        </mc:Choice>
        <mc:Fallback xmlns="">
          <p:sp>
            <p:nvSpPr>
              <p:cNvPr id="5" name="Rettangolo 4"/>
              <p:cNvSpPr>
                <a:spLocks noRot="1" noChangeAspect="1" noMove="1" noResize="1" noEditPoints="1" noAdjustHandles="1" noChangeArrowheads="1" noChangeShapeType="1" noTextEdit="1"/>
              </p:cNvSpPr>
              <p:nvPr/>
            </p:nvSpPr>
            <p:spPr>
              <a:xfrm>
                <a:off x="5002530" y="2641600"/>
                <a:ext cx="3227070" cy="1845826"/>
              </a:xfrm>
              <a:prstGeom prst="rect">
                <a:avLst/>
              </a:prstGeom>
              <a:blipFill rotWithShape="1">
                <a:blip r:embed="rId4"/>
                <a:stretch>
                  <a:fillRect/>
                </a:stretch>
              </a:blipFill>
            </p:spPr>
            <p:txBody>
              <a:bodyPr/>
              <a:lstStyle/>
              <a:p>
                <a:r>
                  <a:rPr lang="en-US">
                    <a:noFill/>
                  </a:rPr>
                  <a:t> </a:t>
                </a:r>
              </a:p>
            </p:txBody>
          </p:sp>
        </mc:Fallback>
      </mc:AlternateContent>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013" y="2109423"/>
            <a:ext cx="3430588" cy="2824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56127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1"/>
          <p:cNvSpPr>
            <a:spLocks noGrp="1"/>
          </p:cNvSpPr>
          <p:nvPr>
            <p:ph idx="1"/>
          </p:nvPr>
        </p:nvSpPr>
        <p:spPr>
          <a:xfrm>
            <a:off x="365760" y="1173480"/>
            <a:ext cx="7772400" cy="4822825"/>
          </a:xfrm>
        </p:spPr>
        <p:txBody>
          <a:bodyPr/>
          <a:lstStyle/>
          <a:p>
            <a:pPr>
              <a:buFont typeface="Wingdings" pitchFamily="2" charset="2"/>
              <a:buChar char="§"/>
            </a:pPr>
            <a:r>
              <a:rPr lang="en-CA" altLang="en-US" sz="1600" noProof="0" dirty="0" smtClean="0"/>
              <a:t>The relation between the size and the price of ten houses in a specific area of a town is reported as:</a:t>
            </a:r>
          </a:p>
          <a:p>
            <a:pPr>
              <a:buFont typeface="Wingdings" pitchFamily="2" charset="2"/>
              <a:buChar char="§"/>
            </a:pPr>
            <a:endParaRPr lang="en-CA" altLang="en-US" sz="1600" noProof="0" dirty="0" smtClean="0"/>
          </a:p>
          <a:p>
            <a:pPr>
              <a:buFont typeface="Wingdings" pitchFamily="2" charset="2"/>
              <a:buChar char="§"/>
            </a:pPr>
            <a:r>
              <a:rPr lang="en-CA" altLang="en-US" sz="1600" noProof="0" dirty="0" smtClean="0"/>
              <a:t>Predict the price for a house with 2000 </a:t>
            </a:r>
          </a:p>
          <a:p>
            <a:r>
              <a:rPr lang="en-CA" altLang="en-US" sz="1600" noProof="0" dirty="0" smtClean="0"/>
              <a:t>square feet.</a:t>
            </a:r>
          </a:p>
          <a:p>
            <a:r>
              <a:rPr lang="en-CA" altLang="en-US" sz="1600" noProof="0" dirty="0" smtClean="0"/>
              <a:t>Solution:</a:t>
            </a:r>
          </a:p>
          <a:p>
            <a:r>
              <a:rPr lang="en-CA" altLang="en-US" sz="1600" noProof="0" dirty="0" smtClean="0">
                <a:latin typeface="Courier New" pitchFamily="49" charset="0"/>
                <a:cs typeface="Courier New" pitchFamily="49" charset="0"/>
              </a:rPr>
              <a:t>x=[1400;1600;1700;1875;1100;1550;       </a:t>
            </a:r>
          </a:p>
          <a:p>
            <a:r>
              <a:rPr lang="en-CA" altLang="en-US" sz="1600" noProof="0" dirty="0" smtClean="0">
                <a:latin typeface="Courier New" pitchFamily="49" charset="0"/>
                <a:cs typeface="Courier New" pitchFamily="49" charset="0"/>
              </a:rPr>
              <a:t>   2350;2450;1425;1700];</a:t>
            </a:r>
          </a:p>
          <a:p>
            <a:r>
              <a:rPr lang="en-CA" altLang="en-US" sz="1600" noProof="0" dirty="0" smtClean="0">
                <a:latin typeface="Courier New" pitchFamily="49" charset="0"/>
                <a:cs typeface="Courier New" pitchFamily="49" charset="0"/>
              </a:rPr>
              <a:t>y=[245;312;279;308;199;219</a:t>
            </a:r>
          </a:p>
          <a:p>
            <a:r>
              <a:rPr lang="en-CA" altLang="en-US" sz="1600" noProof="0" dirty="0" smtClean="0">
                <a:latin typeface="Courier New" pitchFamily="49" charset="0"/>
                <a:cs typeface="Courier New" pitchFamily="49" charset="0"/>
              </a:rPr>
              <a:t>;405;324;319;255];</a:t>
            </a:r>
          </a:p>
          <a:p>
            <a:r>
              <a:rPr lang="en-CA" altLang="en-US" sz="1600" noProof="0" dirty="0" smtClean="0">
                <a:latin typeface="Courier New" pitchFamily="49" charset="0"/>
                <a:cs typeface="Courier New" pitchFamily="49" charset="0"/>
              </a:rPr>
              <a:t>p=</a:t>
            </a:r>
            <a:r>
              <a:rPr lang="en-CA" altLang="en-US" sz="1600" noProof="0" dirty="0" err="1" smtClean="0">
                <a:latin typeface="Courier New" pitchFamily="49" charset="0"/>
                <a:cs typeface="Courier New" pitchFamily="49" charset="0"/>
              </a:rPr>
              <a:t>polyfit</a:t>
            </a:r>
            <a:r>
              <a:rPr lang="en-CA" altLang="en-US" sz="1600" noProof="0" dirty="0" smtClean="0">
                <a:latin typeface="Courier New" pitchFamily="49" charset="0"/>
                <a:cs typeface="Courier New" pitchFamily="49" charset="0"/>
              </a:rPr>
              <a:t>(x,y,1)</a:t>
            </a:r>
          </a:p>
          <a:p>
            <a:r>
              <a:rPr lang="en-CA" altLang="en-US" sz="1600" noProof="0" dirty="0" smtClean="0">
                <a:latin typeface="Courier New" pitchFamily="49" charset="0"/>
                <a:cs typeface="Courier New" pitchFamily="49" charset="0"/>
              </a:rPr>
              <a:t>p = 0.1098   98.2483</a:t>
            </a:r>
          </a:p>
          <a:p>
            <a:endParaRPr lang="en-CA" altLang="en-US" sz="1600" noProof="0" dirty="0" smtClean="0">
              <a:latin typeface="Courier New" pitchFamily="49" charset="0"/>
              <a:cs typeface="Courier New" pitchFamily="49" charset="0"/>
            </a:endParaRPr>
          </a:p>
          <a:p>
            <a:endParaRPr lang="en-CA" altLang="en-US" sz="1600" noProof="0" dirty="0" smtClean="0">
              <a:latin typeface="Courier New" pitchFamily="49" charset="0"/>
              <a:cs typeface="Courier New" pitchFamily="49" charset="0"/>
            </a:endParaRPr>
          </a:p>
          <a:p>
            <a:pPr>
              <a:buFont typeface="Wingdings" pitchFamily="2" charset="2"/>
              <a:buChar char="§"/>
            </a:pPr>
            <a:r>
              <a:rPr lang="en-CA" altLang="en-US" sz="1600" noProof="0" dirty="0" smtClean="0"/>
              <a:t>The predicted price for a house with </a:t>
            </a:r>
          </a:p>
          <a:p>
            <a:r>
              <a:rPr lang="en-CA" altLang="en-US" sz="1600" noProof="0" dirty="0" smtClean="0"/>
              <a:t>2000 square feet would be  317.85 K$</a:t>
            </a:r>
          </a:p>
          <a:p>
            <a:endParaRPr lang="en-CA" altLang="en-US" sz="1600" noProof="0" dirty="0" smtClean="0">
              <a:latin typeface="Courier New" pitchFamily="49" charset="0"/>
              <a:cs typeface="Courier New" pitchFamily="49" charset="0"/>
            </a:endParaRPr>
          </a:p>
          <a:p>
            <a:endParaRPr lang="en-CA" altLang="en-US" sz="1600" noProof="0" dirty="0" smtClean="0">
              <a:latin typeface="Courier New" pitchFamily="49" charset="0"/>
              <a:cs typeface="Courier New" pitchFamily="49" charset="0"/>
            </a:endParaRPr>
          </a:p>
          <a:p>
            <a:endParaRPr lang="en-CA" altLang="en-US" sz="1600" noProof="0" dirty="0" smtClean="0"/>
          </a:p>
        </p:txBody>
      </p:sp>
      <p:sp>
        <p:nvSpPr>
          <p:cNvPr id="9220" name="Title 2"/>
          <p:cNvSpPr>
            <a:spLocks noGrp="1"/>
          </p:cNvSpPr>
          <p:nvPr>
            <p:ph type="title"/>
          </p:nvPr>
        </p:nvSpPr>
        <p:spPr/>
        <p:txBody>
          <a:bodyPr/>
          <a:lstStyle/>
          <a:p>
            <a:pPr algn="ctr"/>
            <a:r>
              <a:rPr lang="en-CA" altLang="en-US" noProof="0" dirty="0" smtClean="0"/>
              <a:t>Example of Linear Regression </a:t>
            </a:r>
          </a:p>
        </p:txBody>
      </p:sp>
      <p:sp>
        <p:nvSpPr>
          <p:cNvPr id="4" name="Footer Placeholder 3"/>
          <p:cNvSpPr>
            <a:spLocks noGrp="1"/>
          </p:cNvSpPr>
          <p:nvPr>
            <p:ph type="ftr" sz="quarter" idx="10"/>
          </p:nvPr>
        </p:nvSpPr>
        <p:spPr>
          <a:xfrm>
            <a:off x="152400" y="6477000"/>
            <a:ext cx="3975100" cy="3810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42854026"/>
                  </p:ext>
                </p:extLst>
              </p:nvPr>
            </p:nvGraphicFramePr>
            <p:xfrm>
              <a:off x="5665788" y="1924050"/>
              <a:ext cx="2620962" cy="4106866"/>
            </p:xfrm>
            <a:graphic>
              <a:graphicData uri="http://schemas.openxmlformats.org/drawingml/2006/table">
                <a:tbl>
                  <a:tblPr/>
                  <a:tblGrid>
                    <a:gridCol w="1310481"/>
                    <a:gridCol w="1310481"/>
                  </a:tblGrid>
                  <a:tr h="818556">
                    <a:tc>
                      <a:txBody>
                        <a:bodyPr/>
                        <a:lstStyle/>
                        <a:p>
                          <a:pPr marL="0" marR="0" indent="0" algn="ctr" rtl="0" eaLnBrk="1" fontAlgn="base" latinLnBrk="0" hangingPunct="1">
                            <a:spcBef>
                              <a:spcPts val="408"/>
                            </a:spcBef>
                            <a:spcAft>
                              <a:spcPts val="0"/>
                            </a:spcAft>
                          </a:pPr>
                          <a:r>
                            <a:rPr lang="en-CA" sz="1600" b="0" i="0" u="none" strike="noStrike" kern="1200" baseline="0" dirty="0">
                              <a:solidFill>
                                <a:schemeClr val="tx1"/>
                              </a:solidFill>
                              <a:latin typeface="Arial"/>
                            </a:rPr>
                            <a:t>House Price in </a:t>
                          </a:r>
                          <a:r>
                            <a:rPr lang="en-CA" sz="1600" b="0" i="0" u="none" strike="noStrike" kern="1200" baseline="0" dirty="0" smtClean="0">
                              <a:solidFill>
                                <a:schemeClr val="tx1"/>
                              </a:solidFill>
                              <a:latin typeface="Arial"/>
                            </a:rPr>
                            <a:t>K$</a:t>
                          </a:r>
                          <a:endParaRPr lang="en-CA" sz="1700" b="0" i="0" u="none" strike="noStrike" dirty="0">
                            <a:latin typeface="Arial"/>
                          </a:endParaRPr>
                        </a:p>
                        <a:p>
                          <a:pPr marL="0" marR="0" indent="0" algn="ctr" rtl="0" eaLnBrk="1" fontAlgn="base" latinLnBrk="0" hangingPunct="1">
                            <a:lnSpc>
                              <a:spcPct val="80000"/>
                            </a:lnSpc>
                            <a:spcBef>
                              <a:spcPts val="408"/>
                            </a:spcBef>
                            <a:spcAft>
                              <a:spcPts val="0"/>
                            </a:spcAft>
                          </a:pPr>
                          <a:r>
                            <a:rPr lang="en-CA" sz="1600" b="0" i="0" u="none" strike="noStrike" kern="1200" baseline="0" dirty="0">
                              <a:solidFill>
                                <a:schemeClr val="tx1"/>
                              </a:solidFill>
                              <a:latin typeface="Arial"/>
                            </a:rPr>
                            <a:t>(</a:t>
                          </a:r>
                          <a14:m>
                            <m:oMath xmlns:m="http://schemas.openxmlformats.org/officeDocument/2006/math">
                              <m:r>
                                <a:rPr lang="en-CA" sz="1600" b="0" i="1" u="none" strike="noStrike" kern="1200" baseline="0" dirty="0" smtClean="0">
                                  <a:solidFill>
                                    <a:schemeClr val="tx1"/>
                                  </a:solidFill>
                                  <a:latin typeface="Cambria Math"/>
                                </a:rPr>
                                <m:t>𝑦</m:t>
                              </m:r>
                            </m:oMath>
                          </a14:m>
                          <a:r>
                            <a:rPr lang="en-CA" sz="1600" b="0" i="0" u="none" strike="noStrike" kern="1200" baseline="0" dirty="0">
                              <a:solidFill>
                                <a:schemeClr val="tx1"/>
                              </a:solidFill>
                              <a:latin typeface="Arial"/>
                            </a:rPr>
                            <a:t>)</a:t>
                          </a:r>
                          <a:endParaRPr lang="en-CA" sz="1700" b="0" i="0" u="none" strike="noStrike" dirty="0">
                            <a:latin typeface="Arial"/>
                          </a:endParaRPr>
                        </a:p>
                      </a:txBody>
                      <a:tcPr marL="85004" marR="85004" marT="42492" marB="42492"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CFFFF"/>
                        </a:solidFill>
                      </a:tcPr>
                    </a:tc>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Square Feet </a:t>
                          </a:r>
                          <a:endParaRPr lang="en-US" sz="1700" b="0" i="0" u="none" strike="noStrike" dirty="0">
                            <a:latin typeface="Arial"/>
                          </a:endParaRPr>
                        </a:p>
                        <a:p>
                          <a:pPr marL="0" marR="0" indent="0" algn="ctr" rtl="0" eaLnBrk="1" fontAlgn="base" latinLnBrk="0" hangingPunct="1">
                            <a:lnSpc>
                              <a:spcPct val="80000"/>
                            </a:lnSpc>
                            <a:spcBef>
                              <a:spcPts val="408"/>
                            </a:spcBef>
                            <a:spcAft>
                              <a:spcPts val="0"/>
                            </a:spcAft>
                          </a:pPr>
                          <a:r>
                            <a:rPr lang="en-US" sz="1600" b="0" i="0" u="none" strike="noStrike" kern="1200" baseline="0" dirty="0">
                              <a:solidFill>
                                <a:schemeClr val="tx1"/>
                              </a:solidFill>
                              <a:latin typeface="Arial"/>
                            </a:rPr>
                            <a:t>(</a:t>
                          </a:r>
                          <a14:m>
                            <m:oMath xmlns:m="http://schemas.openxmlformats.org/officeDocument/2006/math">
                              <m:r>
                                <a:rPr lang="en-US" sz="1600" b="0" i="1" u="none" strike="noStrike" kern="1200" baseline="0" dirty="0" smtClean="0">
                                  <a:solidFill>
                                    <a:schemeClr val="tx1"/>
                                  </a:solidFill>
                                  <a:latin typeface="Cambria Math"/>
                                </a:rPr>
                                <m:t>𝑥</m:t>
                              </m:r>
                            </m:oMath>
                          </a14:m>
                          <a:r>
                            <a:rPr lang="en-US" sz="1600" b="0" i="0" u="none" strike="noStrike" kern="1200" baseline="0" dirty="0">
                              <a:solidFill>
                                <a:schemeClr val="tx1"/>
                              </a:solidFill>
                              <a:latin typeface="Arial"/>
                            </a:rPr>
                            <a:t>)</a:t>
                          </a:r>
                          <a:endParaRPr lang="en-US" sz="1700" b="0" i="0" u="none" strike="noStrike" dirty="0">
                            <a:latin typeface="Arial"/>
                          </a:endParaRPr>
                        </a:p>
                      </a:txBody>
                      <a:tcPr marL="85004" marR="85004" marT="42492" marB="42492"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CCFFFF"/>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245</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1400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312</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1600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279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1700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308</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1875</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199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1100</a:t>
                          </a:r>
                          <a:endParaRPr lang="en-US" sz="1700" b="0" i="0" u="none" strike="noStrike" dirty="0">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219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1550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405</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2350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324</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2450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319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1425</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255</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1700</a:t>
                          </a:r>
                          <a:endParaRPr lang="en-US" sz="1700" b="0" i="0" u="none" strike="noStrike" dirty="0">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CC"/>
                        </a:solidFill>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42854026"/>
                  </p:ext>
                </p:extLst>
              </p:nvPr>
            </p:nvGraphicFramePr>
            <p:xfrm>
              <a:off x="5665788" y="1924050"/>
              <a:ext cx="2620962" cy="4106866"/>
            </p:xfrm>
            <a:graphic>
              <a:graphicData uri="http://schemas.openxmlformats.org/drawingml/2006/table">
                <a:tbl>
                  <a:tblPr/>
                  <a:tblGrid>
                    <a:gridCol w="1310481"/>
                    <a:gridCol w="1310481"/>
                  </a:tblGrid>
                  <a:tr h="818556">
                    <a:tc>
                      <a:txBody>
                        <a:bodyPr/>
                        <a:lstStyle/>
                        <a:p>
                          <a:endParaRPr lang="en-US"/>
                        </a:p>
                      </a:txBody>
                      <a:tcPr marL="85004" marR="85004" marT="42492" marB="42492"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blipFill rotWithShape="1">
                          <a:blip r:embed="rId3"/>
                          <a:stretch>
                            <a:fillRect t="-2985" r="-100465" b="-412687"/>
                          </a:stretch>
                        </a:blipFill>
                      </a:tcPr>
                    </a:tc>
                    <a:tc>
                      <a:txBody>
                        <a:bodyPr/>
                        <a:lstStyle/>
                        <a:p>
                          <a:endParaRPr lang="en-US"/>
                        </a:p>
                      </a:txBody>
                      <a:tcPr marL="85004" marR="85004" marT="42492" marB="42492"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blipFill rotWithShape="1">
                          <a:blip r:embed="rId3"/>
                          <a:stretch>
                            <a:fillRect l="-100000" t="-2985" r="-465" b="-412687"/>
                          </a:stretch>
                        </a:blip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245</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1400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312</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1600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279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1700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308</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1875</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199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1100</a:t>
                          </a:r>
                          <a:endParaRPr lang="en-US" sz="1700" b="0" i="0" u="none" strike="noStrike" dirty="0">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219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1550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405</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2350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324</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2450</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319</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a:solidFill>
                                <a:schemeClr val="tx1"/>
                              </a:solidFill>
                              <a:latin typeface="Arial"/>
                            </a:rPr>
                            <a:t>1425</a:t>
                          </a:r>
                          <a:endParaRPr lang="en-US" sz="1700" b="0" i="0" u="none" strike="noStrike">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8831">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255</a:t>
                          </a:r>
                          <a:endParaRPr lang="en-US" sz="1700" b="0" i="0" u="none" strike="noStrike" dirty="0">
                            <a:latin typeface="Arial"/>
                          </a:endParaRPr>
                        </a:p>
                      </a:txBody>
                      <a:tcPr marL="85004" marR="85004" marT="42492" marB="42492">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CC"/>
                        </a:solidFill>
                      </a:tcPr>
                    </a:tc>
                    <a:tc>
                      <a:txBody>
                        <a:bodyPr/>
                        <a:lstStyle/>
                        <a:p>
                          <a:pPr marL="0" marR="0" indent="0" algn="ctr" rtl="0" eaLnBrk="1" fontAlgn="base" latinLnBrk="0" hangingPunct="1">
                            <a:spcBef>
                              <a:spcPts val="408"/>
                            </a:spcBef>
                            <a:spcAft>
                              <a:spcPts val="0"/>
                            </a:spcAft>
                          </a:pPr>
                          <a:r>
                            <a:rPr lang="en-US" sz="1600" b="0" i="0" u="none" strike="noStrike" kern="1200" baseline="0" dirty="0">
                              <a:solidFill>
                                <a:schemeClr val="tx1"/>
                              </a:solidFill>
                              <a:latin typeface="Arial"/>
                            </a:rPr>
                            <a:t>1700</a:t>
                          </a:r>
                          <a:endParaRPr lang="en-US" sz="1700" b="0" i="0" u="none" strike="noStrike" dirty="0">
                            <a:latin typeface="Arial"/>
                          </a:endParaRPr>
                        </a:p>
                      </a:txBody>
                      <a:tcPr marL="85004" marR="85004" marT="42492" marB="42492">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CC"/>
                        </a:solidFill>
                      </a:tcPr>
                    </a:tc>
                  </a:tr>
                </a:tbl>
              </a:graphicData>
            </a:graphic>
          </p:graphicFrame>
        </mc:Fallback>
      </mc:AlternateContent>
      <p:graphicFrame>
        <p:nvGraphicFramePr>
          <p:cNvPr id="9218" name="Object 2"/>
          <p:cNvGraphicFramePr>
            <a:graphicFrameLocks noChangeAspect="1"/>
          </p:cNvGraphicFramePr>
          <p:nvPr>
            <p:extLst>
              <p:ext uri="{D42A27DB-BD31-4B8C-83A1-F6EECF244321}">
                <p14:modId xmlns:p14="http://schemas.microsoft.com/office/powerpoint/2010/main" val="2807776064"/>
              </p:ext>
            </p:extLst>
          </p:nvPr>
        </p:nvGraphicFramePr>
        <p:xfrm>
          <a:off x="619760" y="4764564"/>
          <a:ext cx="4244975" cy="357188"/>
        </p:xfrm>
        <a:graphic>
          <a:graphicData uri="http://schemas.openxmlformats.org/presentationml/2006/ole">
            <mc:AlternateContent xmlns:mc="http://schemas.openxmlformats.org/markup-compatibility/2006">
              <mc:Choice xmlns:v="urn:schemas-microsoft-com:vml" Requires="v">
                <p:oleObj spid="_x0000_s8201" name="Equation" r:id="rId4" imgW="2425680" imgH="203040" progId="Equation.DSMT4">
                  <p:embed/>
                </p:oleObj>
              </mc:Choice>
              <mc:Fallback>
                <p:oleObj name="Equation" r:id="rId4" imgW="2425680" imgH="203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760" y="4764564"/>
                        <a:ext cx="4244975"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3021935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2"/>
          <p:cNvSpPr>
            <a:spLocks noGrp="1"/>
          </p:cNvSpPr>
          <p:nvPr>
            <p:ph type="title"/>
          </p:nvPr>
        </p:nvSpPr>
        <p:spPr/>
        <p:txBody>
          <a:bodyPr/>
          <a:lstStyle/>
          <a:p>
            <a:pPr algn="ctr"/>
            <a:r>
              <a:rPr lang="en-CA" altLang="en-US" noProof="0" dirty="0" smtClean="0"/>
              <a:t>Interpolation of grade &gt;1 in MATLAB: </a:t>
            </a:r>
            <a:r>
              <a:rPr lang="en-CA" altLang="en-US" noProof="0" dirty="0" err="1" smtClean="0"/>
              <a:t>Polyfit</a:t>
            </a:r>
            <a:r>
              <a:rPr lang="en-CA" altLang="en-US" noProof="0" dirty="0" smtClean="0"/>
              <a:t> (2)</a:t>
            </a:r>
          </a:p>
        </p:txBody>
      </p:sp>
      <p:sp>
        <p:nvSpPr>
          <p:cNvPr id="4" name="Footer Placeholder 3"/>
          <p:cNvSpPr>
            <a:spLocks noGrp="1"/>
          </p:cNvSpPr>
          <p:nvPr>
            <p:ph type="ftr" sz="quarter" idx="10"/>
          </p:nvPr>
        </p:nvSpPr>
        <p:spPr>
          <a:xfrm>
            <a:off x="152400" y="6477000"/>
            <a:ext cx="3962400" cy="381000"/>
          </a:xfrm>
        </p:spPr>
        <p:txBody>
          <a:bodyPr/>
          <a:lstStyle/>
          <a:p>
            <a:pPr>
              <a:defRPr/>
            </a:pPr>
            <a:r>
              <a:rPr lang="en-US" dirty="0" smtClean="0"/>
              <a:t>ENSC 180 – Introduction to Engineering Analysis Tools </a:t>
            </a:r>
            <a:endParaRPr lang="en-US" dirty="0"/>
          </a:p>
        </p:txBody>
      </p:sp>
      <p:sp>
        <p:nvSpPr>
          <p:cNvPr id="8197" name="Content Placeholder 5"/>
          <p:cNvSpPr>
            <a:spLocks noGrp="1"/>
          </p:cNvSpPr>
          <p:nvPr>
            <p:ph idx="1"/>
          </p:nvPr>
        </p:nvSpPr>
        <p:spPr>
          <a:xfrm>
            <a:off x="289560" y="919481"/>
            <a:ext cx="8321040" cy="1938020"/>
          </a:xfrm>
        </p:spPr>
        <p:txBody>
          <a:bodyPr/>
          <a:lstStyle/>
          <a:p>
            <a:pPr>
              <a:buFont typeface="Wingdings" pitchFamily="2" charset="2"/>
              <a:buChar char="§"/>
            </a:pPr>
            <a:r>
              <a:rPr lang="en-CA" altLang="en-US" sz="1600" noProof="0" dirty="0" smtClean="0"/>
              <a:t>The command </a:t>
            </a:r>
            <a:r>
              <a:rPr lang="en-CA" altLang="en-US" sz="1600" noProof="0" dirty="0" smtClean="0">
                <a:solidFill>
                  <a:srgbClr val="000000"/>
                </a:solidFill>
              </a:rPr>
              <a:t>p</a:t>
            </a:r>
            <a:r>
              <a:rPr lang="en-CA" altLang="en-US" sz="1600" noProof="0" dirty="0" smtClean="0">
                <a:solidFill>
                  <a:srgbClr val="000000"/>
                </a:solidFill>
                <a:latin typeface="Courier New" pitchFamily="49" charset="0"/>
                <a:cs typeface="Courier New" pitchFamily="49" charset="0"/>
              </a:rPr>
              <a:t>=</a:t>
            </a:r>
            <a:r>
              <a:rPr lang="en-CA" altLang="en-US" sz="1600" noProof="0" dirty="0" err="1" smtClean="0">
                <a:solidFill>
                  <a:srgbClr val="000000"/>
                </a:solidFill>
                <a:latin typeface="Courier New" pitchFamily="49" charset="0"/>
                <a:cs typeface="Courier New" pitchFamily="49" charset="0"/>
              </a:rPr>
              <a:t>polyfit</a:t>
            </a:r>
            <a:r>
              <a:rPr lang="en-CA" altLang="en-US" sz="1600" noProof="0" dirty="0" smtClean="0">
                <a:solidFill>
                  <a:srgbClr val="000000"/>
                </a:solidFill>
                <a:latin typeface="Courier New" pitchFamily="49" charset="0"/>
                <a:cs typeface="Courier New" pitchFamily="49" charset="0"/>
              </a:rPr>
              <a:t>(</a:t>
            </a:r>
            <a:r>
              <a:rPr lang="en-CA" altLang="en-US" sz="1600" noProof="0" dirty="0" err="1" smtClean="0">
                <a:solidFill>
                  <a:srgbClr val="000000"/>
                </a:solidFill>
                <a:latin typeface="Courier New" pitchFamily="49" charset="0"/>
                <a:cs typeface="Courier New" pitchFamily="49" charset="0"/>
              </a:rPr>
              <a:t>x,y,n</a:t>
            </a:r>
            <a:r>
              <a:rPr lang="en-CA" altLang="en-US" sz="1600" noProof="0" dirty="0" smtClean="0">
                <a:solidFill>
                  <a:srgbClr val="000000"/>
                </a:solidFill>
                <a:latin typeface="Courier New" pitchFamily="49" charset="0"/>
                <a:cs typeface="Courier New" pitchFamily="49" charset="0"/>
              </a:rPr>
              <a:t>) </a:t>
            </a:r>
            <a:r>
              <a:rPr lang="en-CA" altLang="en-US" sz="1600" noProof="0" dirty="0" smtClean="0"/>
              <a:t>returns in vector format the equation of the polynomial of grade n that best interpolates the given points X,Y.</a:t>
            </a:r>
          </a:p>
          <a:p>
            <a:pPr>
              <a:buFont typeface="Wingdings" pitchFamily="2" charset="2"/>
              <a:buChar char="§"/>
            </a:pPr>
            <a:r>
              <a:rPr lang="en-CA" altLang="en-US" sz="1600" noProof="0" dirty="0" smtClean="0"/>
              <a:t>The vector form of the </a:t>
            </a:r>
            <a:r>
              <a:rPr lang="en-CA" altLang="en-US" sz="1600" noProof="0" dirty="0" err="1" smtClean="0"/>
              <a:t>polinomial</a:t>
            </a:r>
            <a:r>
              <a:rPr lang="en-CA" altLang="en-US" sz="1600" noProof="0" dirty="0" smtClean="0"/>
              <a:t> is [p1 p2 p3 … </a:t>
            </a:r>
            <a:r>
              <a:rPr lang="en-CA" altLang="en-US" sz="1600" noProof="0" dirty="0" err="1" smtClean="0"/>
              <a:t>pn</a:t>
            </a:r>
            <a:r>
              <a:rPr lang="en-CA" altLang="en-US" sz="1600" noProof="0" dirty="0" smtClean="0"/>
              <a:t>]  where</a:t>
            </a:r>
          </a:p>
          <a:p>
            <a:pPr lvl="1"/>
            <a:r>
              <a:rPr lang="en-CA" altLang="en-US" sz="1600" noProof="0" dirty="0" smtClean="0"/>
              <a:t>P(x) = p1*</a:t>
            </a:r>
            <a:r>
              <a:rPr lang="en-CA" altLang="en-US" sz="1600" noProof="0" dirty="0" err="1" smtClean="0"/>
              <a:t>x^n</a:t>
            </a:r>
            <a:r>
              <a:rPr lang="en-CA" altLang="en-US" sz="1600" noProof="0" dirty="0" smtClean="0"/>
              <a:t> + p2*x^(n-1) +…..+ pn-1 *x + </a:t>
            </a:r>
            <a:r>
              <a:rPr lang="en-CA" altLang="en-US" sz="1600" noProof="0" dirty="0" err="1" smtClean="0"/>
              <a:t>pn</a:t>
            </a:r>
            <a:r>
              <a:rPr lang="en-CA" altLang="en-US" sz="1600" noProof="0" dirty="0" smtClean="0"/>
              <a:t> </a:t>
            </a:r>
          </a:p>
          <a:p>
            <a:pPr lvl="1"/>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marL="0" indent="0"/>
            <a:endParaRPr lang="en-CA" altLang="en-US" sz="1600" noProof="0" dirty="0" smtClean="0"/>
          </a:p>
          <a:p>
            <a:pPr marL="0" indent="0"/>
            <a:r>
              <a:rPr lang="en-CA" altLang="en-US" sz="1600" noProof="0" dirty="0" smtClean="0"/>
              <a:t>                                                                         </a:t>
            </a:r>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p:txBody>
      </p:sp>
      <p:sp>
        <p:nvSpPr>
          <p:cNvPr id="3" name="Rettangolo 2"/>
          <p:cNvSpPr/>
          <p:nvPr/>
        </p:nvSpPr>
        <p:spPr>
          <a:xfrm>
            <a:off x="121920" y="5327601"/>
            <a:ext cx="8671560" cy="1077218"/>
          </a:xfrm>
          <a:prstGeom prst="rect">
            <a:avLst/>
          </a:prstGeom>
        </p:spPr>
        <p:txBody>
          <a:bodyPr wrap="square">
            <a:spAutoFit/>
          </a:bodyPr>
          <a:lstStyle/>
          <a:p>
            <a:pPr marL="342900" lvl="0" indent="-342900">
              <a:spcBef>
                <a:spcPct val="20000"/>
              </a:spcBef>
              <a:buClr>
                <a:srgbClr val="9E0927"/>
              </a:buClr>
              <a:buFont typeface="Wingdings" pitchFamily="2" charset="2"/>
              <a:buChar char="§"/>
            </a:pPr>
            <a:r>
              <a:rPr lang="en-US" altLang="en-US" sz="1600" kern="0" dirty="0" smtClean="0">
                <a:solidFill>
                  <a:srgbClr val="000000"/>
                </a:solidFill>
                <a:latin typeface="Helvetica"/>
                <a:ea typeface="ＭＳ Ｐゴシック"/>
              </a:rPr>
              <a:t>In the plot above, the red line is the interpolating polynomial of grade 1, the green line is the interpolating polynomial of grade 2, the black line is the interpolating polynomial of grade 3, and the blue line is the interpolating polynomial of grade 8, that fits all measurement points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6013" y="2082148"/>
            <a:ext cx="3951287" cy="3245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6774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34911" y="1447800"/>
                <a:ext cx="8323289" cy="4822825"/>
              </a:xfrm>
            </p:spPr>
            <p:txBody>
              <a:bodyPr/>
              <a:lstStyle/>
              <a:p>
                <a:pPr algn="just">
                  <a:buFont typeface="Arial" pitchFamily="34" charset="0"/>
                  <a:buChar char="•"/>
                </a:pPr>
                <a:r>
                  <a:rPr lang="en-CA" b="1" noProof="0" dirty="0" smtClean="0"/>
                  <a:t>Linear interpolation is a curve fitting method using linear polynomials</a:t>
                </a:r>
              </a:p>
              <a:p>
                <a:pPr algn="just">
                  <a:buFont typeface="Arial" pitchFamily="34" charset="0"/>
                  <a:buChar char="•"/>
                </a:pPr>
                <a:endParaRPr lang="en-CA" b="1" noProof="0" dirty="0" smtClean="0"/>
              </a:p>
              <a:p>
                <a:pPr algn="just">
                  <a:buFont typeface="Arial" pitchFamily="34" charset="0"/>
                  <a:buChar char="•"/>
                </a:pPr>
                <a:r>
                  <a:rPr lang="en-CA" noProof="0" dirty="0"/>
                  <a:t>If the two known points are given by the </a:t>
                </a:r>
                <a:r>
                  <a:rPr lang="en-CA" noProof="0" dirty="0" smtClean="0"/>
                  <a:t>coordinates </a:t>
                </a:r>
                <a:r>
                  <a:rPr lang="en-CA" noProof="0" dirty="0" smtClean="0">
                    <a:latin typeface="Calibri" panose="020F0502020204030204" pitchFamily="34" charset="0"/>
                  </a:rPr>
                  <a:t>(</a:t>
                </a:r>
                <a14:m>
                  <m:oMath xmlns:m="http://schemas.openxmlformats.org/officeDocument/2006/math">
                    <m:sSub>
                      <m:sSubPr>
                        <m:ctrlPr>
                          <a:rPr lang="en-CA" b="0" i="1" noProof="0" smtClean="0">
                            <a:latin typeface="Cambria Math" panose="02040503050406030204" pitchFamily="18" charset="0"/>
                          </a:rPr>
                        </m:ctrlPr>
                      </m:sSubPr>
                      <m:e>
                        <m:r>
                          <a:rPr lang="en-CA" b="0" i="1" noProof="0" smtClean="0">
                            <a:latin typeface="Cambria Math"/>
                          </a:rPr>
                          <m:t>𝑥</m:t>
                        </m:r>
                      </m:e>
                      <m:sub>
                        <m:r>
                          <a:rPr lang="en-CA" b="0" i="1" noProof="0" smtClean="0">
                            <a:latin typeface="Cambria Math"/>
                          </a:rPr>
                          <m:t>0</m:t>
                        </m:r>
                      </m:sub>
                    </m:sSub>
                    <m:r>
                      <m:rPr>
                        <m:nor/>
                      </m:rPr>
                      <a:rPr lang="en-CA" b="0" i="0" noProof="0" smtClean="0">
                        <a:latin typeface="Calibri" panose="020F0502020204030204" pitchFamily="34" charset="0"/>
                      </a:rPr>
                      <m:t>,</m:t>
                    </m:r>
                    <m:sSub>
                      <m:sSubPr>
                        <m:ctrlPr>
                          <a:rPr lang="en-CA" b="0" i="1" noProof="0" smtClean="0">
                            <a:latin typeface="Cambria Math" panose="02040503050406030204" pitchFamily="18" charset="0"/>
                          </a:rPr>
                        </m:ctrlPr>
                      </m:sSubPr>
                      <m:e>
                        <m:r>
                          <a:rPr lang="en-CA" b="0" i="1" noProof="0" smtClean="0">
                            <a:latin typeface="Cambria Math"/>
                          </a:rPr>
                          <m:t>𝑦</m:t>
                        </m:r>
                      </m:e>
                      <m:sub>
                        <m:r>
                          <a:rPr lang="en-CA" b="0" i="1" noProof="0" smtClean="0">
                            <a:latin typeface="Cambria Math"/>
                          </a:rPr>
                          <m:t>0</m:t>
                        </m:r>
                      </m:sub>
                    </m:sSub>
                    <m:r>
                      <m:rPr>
                        <m:nor/>
                      </m:rPr>
                      <a:rPr lang="en-CA" noProof="0">
                        <a:latin typeface="Calibri" panose="020F0502020204030204" pitchFamily="34" charset="0"/>
                      </a:rPr>
                      <m:t>)</m:t>
                    </m:r>
                  </m:oMath>
                </a14:m>
                <a:r>
                  <a:rPr lang="en-CA" noProof="0" dirty="0" smtClean="0">
                    <a:latin typeface="Calibri" panose="020F0502020204030204" pitchFamily="34" charset="0"/>
                  </a:rPr>
                  <a:t> </a:t>
                </a:r>
                <a:r>
                  <a:rPr lang="en-CA" noProof="0" dirty="0" smtClean="0"/>
                  <a:t>and</a:t>
                </a:r>
                <a:r>
                  <a:rPr lang="en-CA" noProof="0" dirty="0"/>
                  <a:t>  </a:t>
                </a:r>
                <a:r>
                  <a:rPr lang="en-CA" noProof="0" dirty="0">
                    <a:latin typeface="Calibri" panose="020F0502020204030204" pitchFamily="34" charset="0"/>
                  </a:rPr>
                  <a:t>(</a:t>
                </a:r>
                <a14:m>
                  <m:oMath xmlns:m="http://schemas.openxmlformats.org/officeDocument/2006/math">
                    <m:sSub>
                      <m:sSubPr>
                        <m:ctrlPr>
                          <a:rPr lang="en-CA" i="1" noProof="0">
                            <a:latin typeface="Cambria Math" panose="02040503050406030204" pitchFamily="18" charset="0"/>
                          </a:rPr>
                        </m:ctrlPr>
                      </m:sSubPr>
                      <m:e>
                        <m:r>
                          <a:rPr lang="en-CA" i="1" noProof="0">
                            <a:latin typeface="Cambria Math"/>
                          </a:rPr>
                          <m:t>𝑥</m:t>
                        </m:r>
                      </m:e>
                      <m:sub>
                        <m:r>
                          <a:rPr lang="en-CA" b="0" i="1" noProof="0" smtClean="0">
                            <a:latin typeface="Cambria Math"/>
                          </a:rPr>
                          <m:t>1</m:t>
                        </m:r>
                      </m:sub>
                    </m:sSub>
                    <m:r>
                      <m:rPr>
                        <m:nor/>
                      </m:rPr>
                      <a:rPr lang="en-CA" noProof="0">
                        <a:latin typeface="Calibri" panose="020F0502020204030204" pitchFamily="34" charset="0"/>
                      </a:rPr>
                      <m:t>,</m:t>
                    </m:r>
                    <m:sSub>
                      <m:sSubPr>
                        <m:ctrlPr>
                          <a:rPr lang="en-CA" i="1" noProof="0">
                            <a:latin typeface="Cambria Math" panose="02040503050406030204" pitchFamily="18" charset="0"/>
                          </a:rPr>
                        </m:ctrlPr>
                      </m:sSubPr>
                      <m:e>
                        <m:r>
                          <a:rPr lang="en-CA" i="1" noProof="0">
                            <a:latin typeface="Cambria Math"/>
                          </a:rPr>
                          <m:t>𝑦</m:t>
                        </m:r>
                      </m:e>
                      <m:sub>
                        <m:r>
                          <a:rPr lang="en-CA" b="0" i="1" noProof="0" smtClean="0">
                            <a:latin typeface="Cambria Math"/>
                          </a:rPr>
                          <m:t>1</m:t>
                        </m:r>
                      </m:sub>
                    </m:sSub>
                    <m:r>
                      <m:rPr>
                        <m:nor/>
                      </m:rPr>
                      <a:rPr lang="en-CA" noProof="0">
                        <a:latin typeface="Calibri" panose="020F0502020204030204" pitchFamily="34" charset="0"/>
                      </a:rPr>
                      <m:t>)</m:t>
                    </m:r>
                  </m:oMath>
                </a14:m>
                <a:r>
                  <a:rPr lang="en-CA" noProof="0" dirty="0">
                    <a:latin typeface="Calibri" panose="020F0502020204030204" pitchFamily="34" charset="0"/>
                  </a:rPr>
                  <a:t>, </a:t>
                </a:r>
                <a:r>
                  <a:rPr lang="en-CA" noProof="0" dirty="0" smtClean="0"/>
                  <a:t>the</a:t>
                </a:r>
                <a:r>
                  <a:rPr lang="en-CA" noProof="0" dirty="0"/>
                  <a:t> linear </a:t>
                </a:r>
                <a:r>
                  <a:rPr lang="en-CA" noProof="0" dirty="0" err="1"/>
                  <a:t>interpolant</a:t>
                </a:r>
                <a:r>
                  <a:rPr lang="en-CA" noProof="0" dirty="0"/>
                  <a:t> is the straight line between these points. </a:t>
                </a:r>
                <a:endParaRPr lang="en-CA" noProof="0" dirty="0" smtClean="0"/>
              </a:p>
              <a:p>
                <a:pPr algn="just">
                  <a:buFont typeface="Arial" pitchFamily="34" charset="0"/>
                  <a:buChar char="•"/>
                </a:pPr>
                <a:r>
                  <a:rPr lang="en-CA" noProof="0" dirty="0" smtClean="0"/>
                  <a:t>For </a:t>
                </a:r>
                <a:r>
                  <a:rPr lang="en-CA" noProof="0" dirty="0"/>
                  <a:t>a </a:t>
                </a:r>
                <a:r>
                  <a:rPr lang="en-CA" noProof="0" dirty="0" smtClean="0"/>
                  <a:t>value</a:t>
                </a:r>
                <a:r>
                  <a:rPr lang="en-CA" noProof="0" dirty="0"/>
                  <a:t> </a:t>
                </a:r>
                <a:r>
                  <a:rPr lang="en-CA" i="1" noProof="0" dirty="0"/>
                  <a:t>x</a:t>
                </a:r>
                <a:r>
                  <a:rPr lang="en-CA" noProof="0" dirty="0"/>
                  <a:t> in the interval , the value </a:t>
                </a:r>
                <a:r>
                  <a:rPr lang="en-CA" i="1" noProof="0" dirty="0"/>
                  <a:t>y</a:t>
                </a:r>
                <a:r>
                  <a:rPr lang="en-CA" noProof="0" dirty="0"/>
                  <a:t> along the straight line is given </a:t>
                </a:r>
                <a:endParaRPr lang="en-CA" noProof="0" dirty="0" smtClean="0"/>
              </a:p>
              <a:p>
                <a:pPr marL="0" indent="0" algn="just"/>
                <a:r>
                  <a:rPr lang="en-CA" noProof="0" dirty="0" smtClean="0"/>
                  <a:t>      from </a:t>
                </a:r>
                <a:r>
                  <a:rPr lang="en-CA" noProof="0" dirty="0"/>
                  <a:t>the </a:t>
                </a:r>
                <a:r>
                  <a:rPr lang="en-CA" noProof="0" dirty="0" smtClean="0"/>
                  <a:t>equation</a:t>
                </a:r>
              </a:p>
              <a:p>
                <a:pPr marL="0" indent="0" algn="just"/>
                <a:endParaRPr lang="en-CA" noProof="0" dirty="0" smtClean="0"/>
              </a:p>
              <a:p>
                <a:pPr marL="0" indent="0" algn="just"/>
                <a:r>
                  <a:rPr lang="en-CA" noProof="0" dirty="0" smtClean="0"/>
                  <a:t>                                         </a:t>
                </a:r>
                <a:endParaRPr lang="en-CA" sz="1600" noProof="0" dirty="0" smtClean="0"/>
              </a:p>
              <a:p>
                <a:pPr marL="0" indent="0" algn="just"/>
                <a:endParaRPr lang="en-CA" sz="1600" noProof="0" dirty="0" smtClean="0"/>
              </a:p>
              <a:p>
                <a:pPr marL="0" indent="0" algn="just"/>
                <a:r>
                  <a:rPr lang="en-CA" sz="1600" noProof="0" dirty="0" smtClean="0"/>
                  <a:t>      </a:t>
                </a:r>
                <a:r>
                  <a:rPr lang="en-CA" noProof="0" dirty="0"/>
                  <a:t>which is the formula for linear interpolation in the interval (</a:t>
                </a:r>
                <a14:m>
                  <m:oMath xmlns:m="http://schemas.openxmlformats.org/officeDocument/2006/math">
                    <m:sSub>
                      <m:sSubPr>
                        <m:ctrlPr>
                          <a:rPr lang="en-CA" i="1" noProof="0">
                            <a:latin typeface="Cambria Math" panose="02040503050406030204" pitchFamily="18" charset="0"/>
                          </a:rPr>
                        </m:ctrlPr>
                      </m:sSubPr>
                      <m:e>
                        <m:r>
                          <a:rPr lang="en-CA" noProof="0">
                            <a:latin typeface="Cambria Math"/>
                          </a:rPr>
                          <m:t>𝑥</m:t>
                        </m:r>
                      </m:e>
                      <m:sub>
                        <m:r>
                          <a:rPr lang="en-CA" noProof="0">
                            <a:latin typeface="Cambria Math"/>
                          </a:rPr>
                          <m:t>0</m:t>
                        </m:r>
                      </m:sub>
                    </m:sSub>
                    <m:r>
                      <m:rPr>
                        <m:nor/>
                      </m:rPr>
                      <a:rPr lang="en-CA" noProof="0"/>
                      <m:t>,</m:t>
                    </m:r>
                    <m:sSub>
                      <m:sSubPr>
                        <m:ctrlPr>
                          <a:rPr lang="en-CA" i="1" noProof="0">
                            <a:latin typeface="Cambria Math" panose="02040503050406030204" pitchFamily="18" charset="0"/>
                          </a:rPr>
                        </m:ctrlPr>
                      </m:sSubPr>
                      <m:e>
                        <m:r>
                          <a:rPr lang="en-CA" noProof="0">
                            <a:latin typeface="Cambria Math"/>
                          </a:rPr>
                          <m:t>𝑥</m:t>
                        </m:r>
                      </m:e>
                      <m:sub>
                        <m:r>
                          <a:rPr lang="en-CA" noProof="0">
                            <a:latin typeface="Cambria Math"/>
                          </a:rPr>
                          <m:t>1</m:t>
                        </m:r>
                      </m:sub>
                    </m:sSub>
                    <m:r>
                      <m:rPr>
                        <m:nor/>
                      </m:rPr>
                      <a:rPr lang="en-CA" noProof="0"/>
                      <m:t>)</m:t>
                    </m:r>
                  </m:oMath>
                </a14:m>
                <a:r>
                  <a:rPr lang="en-CA" noProof="0" dirty="0"/>
                  <a:t> .</a:t>
                </a:r>
              </a:p>
              <a:p>
                <a:pPr marL="0" indent="0" algn="just"/>
                <a:endParaRPr lang="en-CA" noProof="0" dirty="0"/>
              </a:p>
              <a:p>
                <a:pPr algn="just">
                  <a:buFont typeface="Arial" pitchFamily="34" charset="0"/>
                  <a:buChar char="•"/>
                </a:pPr>
                <a:endParaRPr lang="en-CA" noProof="0" dirty="0"/>
              </a:p>
              <a:p>
                <a:pPr algn="just">
                  <a:buFont typeface="Arial" pitchFamily="34" charset="0"/>
                  <a:buChar char="•"/>
                </a:pPr>
                <a:endParaRPr lang="en-CA" noProof="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34911" y="1447800"/>
                <a:ext cx="8323289" cy="4822825"/>
              </a:xfrm>
              <a:blipFill rotWithShape="1">
                <a:blip r:embed="rId3"/>
                <a:stretch>
                  <a:fillRect l="-439" t="-632" r="-586"/>
                </a:stretch>
              </a:blipFill>
            </p:spPr>
            <p:txBody>
              <a:bodyPr/>
              <a:lstStyle/>
              <a:p>
                <a:r>
                  <a:rPr lang="en-US">
                    <a:noFill/>
                  </a:rPr>
                  <a:t> </a:t>
                </a:r>
              </a:p>
            </p:txBody>
          </p:sp>
        </mc:Fallback>
      </mc:AlternateContent>
      <p:sp>
        <p:nvSpPr>
          <p:cNvPr id="3" name="Title 2"/>
          <p:cNvSpPr>
            <a:spLocks noGrp="1"/>
          </p:cNvSpPr>
          <p:nvPr>
            <p:ph type="title"/>
          </p:nvPr>
        </p:nvSpPr>
        <p:spPr/>
        <p:txBody>
          <a:bodyPr/>
          <a:lstStyle/>
          <a:p>
            <a:pPr algn="ctr"/>
            <a:r>
              <a:rPr lang="en-CA" noProof="0" dirty="0" smtClean="0"/>
              <a:t>Resume of Interpolation Methods: (</a:t>
            </a:r>
            <a:r>
              <a:rPr lang="en-CA" noProof="0" dirty="0"/>
              <a:t>1</a:t>
            </a:r>
            <a:r>
              <a:rPr lang="en-CA" noProof="0" dirty="0" smtClean="0"/>
              <a:t>) Linear Interpolation</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graphicFrame>
        <p:nvGraphicFramePr>
          <p:cNvPr id="4" name="Object 3"/>
          <p:cNvGraphicFramePr>
            <a:graphicFrameLocks noChangeAspect="1"/>
          </p:cNvGraphicFramePr>
          <p:nvPr>
            <p:extLst>
              <p:ext uri="{D42A27DB-BD31-4B8C-83A1-F6EECF244321}">
                <p14:modId xmlns:p14="http://schemas.microsoft.com/office/powerpoint/2010/main" val="2078822784"/>
              </p:ext>
            </p:extLst>
          </p:nvPr>
        </p:nvGraphicFramePr>
        <p:xfrm>
          <a:off x="3233376" y="3521349"/>
          <a:ext cx="2220913" cy="593725"/>
        </p:xfrm>
        <a:graphic>
          <a:graphicData uri="http://schemas.openxmlformats.org/presentationml/2006/ole">
            <mc:AlternateContent xmlns:mc="http://schemas.openxmlformats.org/markup-compatibility/2006">
              <mc:Choice xmlns:v="urn:schemas-microsoft-com:vml" Requires="v">
                <p:oleObj spid="_x0000_s3148" name="Document" r:id="rId5" imgW="1489191" imgH="396262" progId="Word.Document.12">
                  <p:embed/>
                </p:oleObj>
              </mc:Choice>
              <mc:Fallback>
                <p:oleObj name="Document" r:id="rId5" imgW="1489191" imgH="396262" progId="Word.Document.12">
                  <p:embed/>
                  <p:pic>
                    <p:nvPicPr>
                      <p:cNvPr id="0" name=""/>
                      <p:cNvPicPr/>
                      <p:nvPr/>
                    </p:nvPicPr>
                    <p:blipFill>
                      <a:blip r:embed="rId6"/>
                      <a:stretch>
                        <a:fillRect/>
                      </a:stretch>
                    </p:blipFill>
                    <p:spPr>
                      <a:xfrm>
                        <a:off x="3233376" y="3521349"/>
                        <a:ext cx="2220913" cy="593725"/>
                      </a:xfrm>
                      <a:prstGeom prst="rect">
                        <a:avLst/>
                      </a:prstGeom>
                    </p:spPr>
                  </p:pic>
                </p:oleObj>
              </mc:Fallback>
            </mc:AlternateContent>
          </a:graphicData>
        </a:graphic>
      </p:graphicFrame>
    </p:spTree>
    <p:extLst>
      <p:ext uri="{BB962C8B-B14F-4D97-AF65-F5344CB8AC3E}">
        <p14:creationId xmlns:p14="http://schemas.microsoft.com/office/powerpoint/2010/main" val="32761420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7220" y="1121229"/>
            <a:ext cx="8083446" cy="1265420"/>
          </a:xfrm>
        </p:spPr>
        <p:txBody>
          <a:bodyPr/>
          <a:lstStyle/>
          <a:p>
            <a:pPr algn="just"/>
            <a:r>
              <a:rPr lang="en-CA" noProof="0" dirty="0"/>
              <a:t>The function </a:t>
            </a:r>
            <a:r>
              <a:rPr lang="en-CA" sz="1600" noProof="0" dirty="0" err="1">
                <a:latin typeface="Courier New" panose="02070309020205020404" pitchFamily="49" charset="0"/>
                <a:cs typeface="Courier New" panose="02070309020205020404" pitchFamily="49" charset="0"/>
              </a:rPr>
              <a:t>polyfit</a:t>
            </a:r>
            <a:r>
              <a:rPr lang="en-CA" sz="1600" noProof="0" dirty="0">
                <a:latin typeface="Courier New" panose="02070309020205020404" pitchFamily="49" charset="0"/>
                <a:cs typeface="Courier New" panose="02070309020205020404" pitchFamily="49" charset="0"/>
              </a:rPr>
              <a:t>(x,y,1)</a:t>
            </a:r>
            <a:r>
              <a:rPr lang="en-CA" noProof="0" dirty="0" smtClean="0"/>
              <a:t> utilizes </a:t>
            </a:r>
            <a:r>
              <a:rPr lang="en-CA" noProof="0" dirty="0"/>
              <a:t>the least squares </a:t>
            </a:r>
            <a:r>
              <a:rPr lang="en-CA" noProof="0" dirty="0" smtClean="0"/>
              <a:t>interpolation method.  The  equation </a:t>
            </a:r>
            <a:r>
              <a:rPr lang="en-CA" noProof="0" dirty="0"/>
              <a:t>of the </a:t>
            </a:r>
            <a:r>
              <a:rPr lang="en-CA" noProof="0" dirty="0" smtClean="0"/>
              <a:t>straight line that </a:t>
            </a:r>
            <a:r>
              <a:rPr lang="en-CA" noProof="0" dirty="0"/>
              <a:t>best fits using </a:t>
            </a:r>
            <a:r>
              <a:rPr lang="en-CA" noProof="0" dirty="0" smtClean="0"/>
              <a:t>a least  squares regression, </a:t>
            </a:r>
          </a:p>
          <a:p>
            <a:pPr algn="ctr"/>
            <a:r>
              <a:rPr lang="en-CA" noProof="0" dirty="0" smtClean="0"/>
              <a:t> </a:t>
            </a:r>
          </a:p>
          <a:p>
            <a:pPr algn="just">
              <a:lnSpc>
                <a:spcPct val="200000"/>
              </a:lnSpc>
            </a:pPr>
            <a:endParaRPr lang="en-CA" b="0" i="0" noProof="0" dirty="0" smtClean="0">
              <a:latin typeface="Cambria Math"/>
            </a:endParaRPr>
          </a:p>
          <a:p>
            <a:pPr algn="just">
              <a:lnSpc>
                <a:spcPct val="200000"/>
              </a:lnSpc>
            </a:pPr>
            <a:endParaRPr lang="en-CA" noProof="0" dirty="0" smtClean="0">
              <a:latin typeface="Cambria Math" pitchFamily="18" charset="0"/>
              <a:ea typeface="Cambria Math" pitchFamily="18" charset="0"/>
            </a:endParaRPr>
          </a:p>
          <a:p>
            <a:pPr algn="just"/>
            <a:endParaRPr lang="en-CA" noProof="0" dirty="0"/>
          </a:p>
        </p:txBody>
      </p:sp>
      <p:sp>
        <p:nvSpPr>
          <p:cNvPr id="3" name="Title 2"/>
          <p:cNvSpPr>
            <a:spLocks noGrp="1"/>
          </p:cNvSpPr>
          <p:nvPr>
            <p:ph type="title"/>
          </p:nvPr>
        </p:nvSpPr>
        <p:spPr>
          <a:xfrm>
            <a:off x="0" y="228600"/>
            <a:ext cx="8839200" cy="609600"/>
          </a:xfrm>
        </p:spPr>
        <p:txBody>
          <a:bodyPr/>
          <a:lstStyle/>
          <a:p>
            <a:pPr algn="ctr"/>
            <a:r>
              <a:rPr lang="en-CA" noProof="0" dirty="0" smtClean="0"/>
              <a:t>Resume: (2) Linear Regression </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graphicFrame>
        <p:nvGraphicFramePr>
          <p:cNvPr id="7" name="Object 6"/>
          <p:cNvGraphicFramePr>
            <a:graphicFrameLocks noChangeAspect="1"/>
          </p:cNvGraphicFramePr>
          <p:nvPr>
            <p:extLst>
              <p:ext uri="{D42A27DB-BD31-4B8C-83A1-F6EECF244321}">
                <p14:modId xmlns:p14="http://schemas.microsoft.com/office/powerpoint/2010/main" val="284427118"/>
              </p:ext>
            </p:extLst>
          </p:nvPr>
        </p:nvGraphicFramePr>
        <p:xfrm>
          <a:off x="3774958" y="2208241"/>
          <a:ext cx="1436687" cy="323850"/>
        </p:xfrm>
        <a:graphic>
          <a:graphicData uri="http://schemas.openxmlformats.org/presentationml/2006/ole">
            <mc:AlternateContent xmlns:mc="http://schemas.openxmlformats.org/markup-compatibility/2006">
              <mc:Choice xmlns:v="urn:schemas-microsoft-com:vml" Requires="v">
                <p:oleObj spid="_x0000_s5798" name="Document" r:id="rId4" imgW="963934" imgH="216667" progId="Word.Document.12">
                  <p:embed/>
                </p:oleObj>
              </mc:Choice>
              <mc:Fallback>
                <p:oleObj name="Document" r:id="rId4" imgW="963934" imgH="216667" progId="Word.Document.12">
                  <p:embed/>
                  <p:pic>
                    <p:nvPicPr>
                      <p:cNvPr id="0" name="Object 3"/>
                      <p:cNvPicPr>
                        <a:picLocks noChangeAspect="1" noChangeArrowheads="1"/>
                      </p:cNvPicPr>
                      <p:nvPr/>
                    </p:nvPicPr>
                    <p:blipFill>
                      <a:blip r:embed="rId5"/>
                      <a:srcRect/>
                      <a:stretch>
                        <a:fillRect/>
                      </a:stretch>
                    </p:blipFill>
                    <p:spPr bwMode="auto">
                      <a:xfrm>
                        <a:off x="3774958" y="2208241"/>
                        <a:ext cx="143668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728223978"/>
              </p:ext>
            </p:extLst>
          </p:nvPr>
        </p:nvGraphicFramePr>
        <p:xfrm>
          <a:off x="1376358" y="3206471"/>
          <a:ext cx="2311400" cy="728663"/>
        </p:xfrm>
        <a:graphic>
          <a:graphicData uri="http://schemas.openxmlformats.org/presentationml/2006/ole">
            <mc:AlternateContent xmlns:mc="http://schemas.openxmlformats.org/markup-compatibility/2006">
              <mc:Choice xmlns:v="urn:schemas-microsoft-com:vml" Requires="v">
                <p:oleObj spid="_x0000_s5799" name="Document" r:id="rId7" imgW="1542943" imgH="488760" progId="Word.Document.12">
                  <p:embed/>
                </p:oleObj>
              </mc:Choice>
              <mc:Fallback>
                <p:oleObj name="Document" r:id="rId7" imgW="1542943" imgH="488760" progId="Word.Document.12">
                  <p:embed/>
                  <p:pic>
                    <p:nvPicPr>
                      <p:cNvPr id="0" name="Object 6"/>
                      <p:cNvPicPr>
                        <a:picLocks noChangeAspect="1" noChangeArrowheads="1"/>
                      </p:cNvPicPr>
                      <p:nvPr/>
                    </p:nvPicPr>
                    <p:blipFill>
                      <a:blip r:embed="rId8"/>
                      <a:srcRect/>
                      <a:stretch>
                        <a:fillRect/>
                      </a:stretch>
                    </p:blipFill>
                    <p:spPr bwMode="auto">
                      <a:xfrm>
                        <a:off x="1376358" y="3206471"/>
                        <a:ext cx="23114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681382853"/>
              </p:ext>
            </p:extLst>
          </p:nvPr>
        </p:nvGraphicFramePr>
        <p:xfrm>
          <a:off x="5492493" y="3205821"/>
          <a:ext cx="2112963" cy="433387"/>
        </p:xfrm>
        <a:graphic>
          <a:graphicData uri="http://schemas.openxmlformats.org/presentationml/2006/ole">
            <mc:AlternateContent xmlns:mc="http://schemas.openxmlformats.org/markup-compatibility/2006">
              <mc:Choice xmlns:v="urn:schemas-microsoft-com:vml" Requires="v">
                <p:oleObj spid="_x0000_s5800" name="Document" r:id="rId10" imgW="1410186" imgH="286849" progId="Word.Document.12">
                  <p:embed/>
                </p:oleObj>
              </mc:Choice>
              <mc:Fallback>
                <p:oleObj name="Document" r:id="rId10" imgW="1410186" imgH="286849" progId="Word.Document.12">
                  <p:embed/>
                  <p:pic>
                    <p:nvPicPr>
                      <p:cNvPr id="0" name="Object 6"/>
                      <p:cNvPicPr>
                        <a:picLocks noChangeAspect="1" noChangeArrowheads="1"/>
                      </p:cNvPicPr>
                      <p:nvPr/>
                    </p:nvPicPr>
                    <p:blipFill>
                      <a:blip r:embed="rId11"/>
                      <a:srcRect/>
                      <a:stretch>
                        <a:fillRect/>
                      </a:stretch>
                    </p:blipFill>
                    <p:spPr bwMode="auto">
                      <a:xfrm>
                        <a:off x="5492493" y="3205821"/>
                        <a:ext cx="21129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19" name="Rettangolo 18"/>
              <p:cNvSpPr/>
              <p:nvPr/>
            </p:nvSpPr>
            <p:spPr>
              <a:xfrm>
                <a:off x="427219" y="4180433"/>
                <a:ext cx="8132164" cy="1834156"/>
              </a:xfrm>
              <a:prstGeom prst="rect">
                <a:avLst/>
              </a:prstGeom>
            </p:spPr>
            <p:txBody>
              <a:bodyPr wrap="square">
                <a:spAutoFit/>
              </a:bodyPr>
              <a:lstStyle/>
              <a:p>
                <a:pPr marL="342900" lvl="0" indent="-342900" algn="just">
                  <a:spcBef>
                    <a:spcPct val="20000"/>
                  </a:spcBef>
                  <a:buClr>
                    <a:srgbClr val="9E0927"/>
                  </a:buClr>
                </a:pPr>
                <a:r>
                  <a:rPr lang="en-CA" sz="1800" dirty="0" smtClean="0">
                    <a:latin typeface="+mn-lt"/>
                    <a:ea typeface="+mn-ea"/>
                  </a:rPr>
                  <a:t>n is the number of points in x and  y, all summations are from 1 to n, while </a:t>
                </a:r>
                <a14:m>
                  <m:oMath xmlns:m="http://schemas.openxmlformats.org/officeDocument/2006/math">
                    <m:acc>
                      <m:accPr>
                        <m:chr m:val="̅"/>
                        <m:ctrlPr>
                          <a:rPr lang="en-CA" sz="1800" i="1" smtClean="0">
                            <a:latin typeface="Cambria Math" panose="02040503050406030204" pitchFamily="18" charset="0"/>
                            <a:ea typeface="+mn-ea"/>
                          </a:rPr>
                        </m:ctrlPr>
                      </m:accPr>
                      <m:e>
                        <m:r>
                          <a:rPr lang="en-US" sz="1800" b="0" i="1" smtClean="0">
                            <a:latin typeface="Cambria Math"/>
                            <a:ea typeface="+mn-ea"/>
                          </a:rPr>
                          <m:t>𝑋</m:t>
                        </m:r>
                      </m:e>
                    </m:acc>
                  </m:oMath>
                </a14:m>
                <a:r>
                  <a:rPr lang="en-CA" sz="1800" dirty="0" smtClean="0">
                    <a:latin typeface="+mn-lt"/>
                    <a:ea typeface="+mn-ea"/>
                  </a:rPr>
                  <a:t> and  </a:t>
                </a:r>
                <a14:m>
                  <m:oMath xmlns:m="http://schemas.openxmlformats.org/officeDocument/2006/math">
                    <m:acc>
                      <m:accPr>
                        <m:chr m:val="̅"/>
                        <m:ctrlPr>
                          <a:rPr lang="en-CA" sz="1800" i="1" smtClean="0">
                            <a:latin typeface="Cambria Math" panose="02040503050406030204" pitchFamily="18" charset="0"/>
                            <a:ea typeface="+mn-ea"/>
                          </a:rPr>
                        </m:ctrlPr>
                      </m:accPr>
                      <m:e>
                        <m:r>
                          <a:rPr lang="en-US" sz="1800" b="0" i="1" smtClean="0">
                            <a:latin typeface="Cambria Math"/>
                            <a:ea typeface="+mn-ea"/>
                          </a:rPr>
                          <m:t>𝑌</m:t>
                        </m:r>
                      </m:e>
                    </m:acc>
                  </m:oMath>
                </a14:m>
                <a:r>
                  <a:rPr lang="en-CA" sz="1800" dirty="0" smtClean="0">
                    <a:latin typeface="+mn-lt"/>
                    <a:ea typeface="+mn-ea"/>
                  </a:rPr>
                  <a:t> </a:t>
                </a:r>
                <a:r>
                  <a:rPr lang="en-CA" sz="1800" dirty="0">
                    <a:latin typeface="+mn-lt"/>
                    <a:ea typeface="+mn-ea"/>
                  </a:rPr>
                  <a:t>represent the means of the vectors  x and  y </a:t>
                </a:r>
                <a:r>
                  <a:rPr lang="en-CA" sz="1800" dirty="0" smtClean="0">
                    <a:latin typeface="+mn-lt"/>
                    <a:ea typeface="+mn-ea"/>
                  </a:rPr>
                  <a:t>.</a:t>
                </a:r>
              </a:p>
              <a:p>
                <a:pPr marL="342900" lvl="0" indent="-342900" algn="just">
                  <a:spcBef>
                    <a:spcPct val="20000"/>
                  </a:spcBef>
                  <a:buClr>
                    <a:srgbClr val="9E0927"/>
                  </a:buClr>
                </a:pPr>
                <a:endParaRPr lang="en-CA" sz="1800" dirty="0" smtClean="0">
                  <a:latin typeface="+mn-lt"/>
                  <a:ea typeface="+mn-ea"/>
                </a:endParaRPr>
              </a:p>
              <a:p>
                <a:r>
                  <a:rPr lang="en-US" sz="1800" dirty="0">
                    <a:latin typeface="Courier New" panose="02070309020205020404" pitchFamily="49" charset="0"/>
                    <a:cs typeface="Courier New" panose="02070309020205020404" pitchFamily="49" charset="0"/>
                  </a:rPr>
                  <a:t>x = [-1 1 2]; y = [-1 0 3];</a:t>
                </a:r>
              </a:p>
              <a:p>
                <a:r>
                  <a:rPr lang="en-US" sz="1800" dirty="0" err="1" smtClean="0">
                    <a:latin typeface="Courier New" panose="02070309020205020404" pitchFamily="49" charset="0"/>
                    <a:cs typeface="Courier New" panose="02070309020205020404" pitchFamily="49" charset="0"/>
                  </a:rPr>
                  <a:t>polyfit</a:t>
                </a:r>
                <a:r>
                  <a:rPr lang="en-US" sz="1800" dirty="0" smtClean="0">
                    <a:latin typeface="Courier New" panose="02070309020205020404" pitchFamily="49" charset="0"/>
                    <a:cs typeface="Courier New" panose="02070309020205020404" pitchFamily="49" charset="0"/>
                  </a:rPr>
                  <a:t>(x,y,1</a:t>
                </a:r>
                <a:r>
                  <a:rPr lang="en-US" sz="1800" dirty="0">
                    <a:latin typeface="Courier New" panose="02070309020205020404" pitchFamily="49" charset="0"/>
                    <a:cs typeface="Courier New" panose="02070309020205020404" pitchFamily="49" charset="0"/>
                  </a:rPr>
                  <a:t>)</a:t>
                </a:r>
              </a:p>
              <a:p>
                <a:pPr>
                  <a:spcAft>
                    <a:spcPts val="1200"/>
                  </a:spcAft>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ans</a:t>
                </a: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 1.2143   </a:t>
                </a:r>
                <a:r>
                  <a:rPr lang="en-US" sz="1800" dirty="0">
                    <a:latin typeface="Courier New" panose="02070309020205020404" pitchFamily="49" charset="0"/>
                    <a:cs typeface="Courier New" panose="02070309020205020404" pitchFamily="49" charset="0"/>
                  </a:rPr>
                  <a:t>-</a:t>
                </a:r>
                <a:r>
                  <a:rPr lang="en-US" sz="1800" dirty="0" smtClean="0">
                    <a:latin typeface="Courier New" panose="02070309020205020404" pitchFamily="49" charset="0"/>
                    <a:cs typeface="Courier New" panose="02070309020205020404" pitchFamily="49" charset="0"/>
                  </a:rPr>
                  <a:t>0.1429</a:t>
                </a:r>
                <a:endParaRPr lang="en-US" sz="1800" dirty="0">
                  <a:latin typeface="Courier New" panose="02070309020205020404" pitchFamily="49" charset="0"/>
                  <a:cs typeface="Courier New" panose="02070309020205020404" pitchFamily="49" charset="0"/>
                </a:endParaRPr>
              </a:p>
            </p:txBody>
          </p:sp>
        </mc:Choice>
        <mc:Fallback xmlns="">
          <p:sp>
            <p:nvSpPr>
              <p:cNvPr id="19" name="Rettangolo 18"/>
              <p:cNvSpPr>
                <a:spLocks noRot="1" noChangeAspect="1" noMove="1" noResize="1" noEditPoints="1" noAdjustHandles="1" noChangeArrowheads="1" noChangeShapeType="1" noTextEdit="1"/>
              </p:cNvSpPr>
              <p:nvPr/>
            </p:nvSpPr>
            <p:spPr>
              <a:xfrm>
                <a:off x="427219" y="4180433"/>
                <a:ext cx="8132164" cy="1834156"/>
              </a:xfrm>
              <a:prstGeom prst="rect">
                <a:avLst/>
              </a:prstGeom>
              <a:blipFill rotWithShape="1">
                <a:blip r:embed="rId12"/>
                <a:stretch>
                  <a:fillRect l="-600" t="-1661" r="-3073" b="-2990"/>
                </a:stretch>
              </a:blipFill>
            </p:spPr>
            <p:txBody>
              <a:bodyPr/>
              <a:lstStyle/>
              <a:p>
                <a:r>
                  <a:rPr lang="en-US">
                    <a:noFill/>
                  </a:rPr>
                  <a:t> </a:t>
                </a:r>
              </a:p>
            </p:txBody>
          </p:sp>
        </mc:Fallback>
      </mc:AlternateContent>
      <p:sp>
        <p:nvSpPr>
          <p:cNvPr id="20" name="CasellaDiTesto 19"/>
          <p:cNvSpPr txBox="1"/>
          <p:nvPr/>
        </p:nvSpPr>
        <p:spPr>
          <a:xfrm>
            <a:off x="3980982" y="2618907"/>
            <a:ext cx="1024639" cy="461665"/>
          </a:xfrm>
          <a:prstGeom prst="rect">
            <a:avLst/>
          </a:prstGeom>
          <a:noFill/>
        </p:spPr>
        <p:txBody>
          <a:bodyPr wrap="none" rtlCol="0">
            <a:spAutoFit/>
          </a:bodyPr>
          <a:lstStyle/>
          <a:p>
            <a:r>
              <a:rPr lang="it-IT" dirty="0" err="1" smtClean="0"/>
              <a:t>where</a:t>
            </a:r>
            <a:endParaRPr lang="en-US" dirty="0"/>
          </a:p>
        </p:txBody>
      </p:sp>
    </p:spTree>
    <p:extLst>
      <p:ext uri="{BB962C8B-B14F-4D97-AF65-F5344CB8AC3E}">
        <p14:creationId xmlns:p14="http://schemas.microsoft.com/office/powerpoint/2010/main" val="34835857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7013" y="1097852"/>
            <a:ext cx="8544216" cy="4822825"/>
          </a:xfrm>
        </p:spPr>
        <p:txBody>
          <a:bodyPr/>
          <a:lstStyle/>
          <a:p>
            <a:r>
              <a:rPr lang="en-CA" sz="1600" noProof="0" dirty="0" smtClean="0">
                <a:latin typeface="Courier New" panose="02070309020205020404" pitchFamily="49" charset="0"/>
                <a:cs typeface="Courier New" panose="02070309020205020404" pitchFamily="49" charset="0"/>
              </a:rPr>
              <a:t>function [</a:t>
            </a:r>
            <a:r>
              <a:rPr lang="en-CA" sz="1600" noProof="0" dirty="0" err="1" smtClean="0">
                <a:latin typeface="Courier New" panose="02070309020205020404" pitchFamily="49" charset="0"/>
                <a:cs typeface="Courier New" panose="02070309020205020404" pitchFamily="49" charset="0"/>
              </a:rPr>
              <a:t>m,b</a:t>
            </a:r>
            <a:r>
              <a:rPr lang="en-CA" sz="1600" noProof="0" dirty="0" smtClean="0">
                <a:latin typeface="Courier New" panose="02070309020205020404" pitchFamily="49" charset="0"/>
                <a:cs typeface="Courier New" panose="02070309020205020404" pitchFamily="49" charset="0"/>
              </a:rPr>
              <a:t>] = </a:t>
            </a:r>
            <a:r>
              <a:rPr lang="en-CA" sz="1600" noProof="0" dirty="0" err="1" smtClean="0">
                <a:latin typeface="Courier New" panose="02070309020205020404" pitchFamily="49" charset="0"/>
                <a:cs typeface="Courier New" panose="02070309020205020404" pitchFamily="49" charset="0"/>
              </a:rPr>
              <a:t>mylinfit</a:t>
            </a:r>
            <a:r>
              <a:rPr lang="en-CA" sz="1600" noProof="0" dirty="0" smtClean="0">
                <a:latin typeface="Courier New" panose="02070309020205020404" pitchFamily="49" charset="0"/>
                <a:cs typeface="Courier New" panose="02070309020205020404" pitchFamily="49" charset="0"/>
              </a:rPr>
              <a:t>(</a:t>
            </a:r>
            <a:r>
              <a:rPr lang="en-CA" sz="1600" noProof="0" dirty="0" err="1" smtClean="0">
                <a:latin typeface="Courier New" panose="02070309020205020404" pitchFamily="49" charset="0"/>
                <a:cs typeface="Courier New" panose="02070309020205020404" pitchFamily="49" charset="0"/>
              </a:rPr>
              <a:t>x,y</a:t>
            </a:r>
            <a:r>
              <a:rPr lang="en-CA" sz="1600" noProof="0" dirty="0" smtClean="0">
                <a:latin typeface="Courier New" panose="02070309020205020404" pitchFamily="49" charset="0"/>
                <a:cs typeface="Courier New" panose="02070309020205020404" pitchFamily="49" charset="0"/>
              </a:rPr>
              <a:t>)</a:t>
            </a:r>
          </a:p>
          <a:p>
            <a:r>
              <a:rPr lang="en-CA" sz="1600" noProof="0" dirty="0" smtClean="0">
                <a:solidFill>
                  <a:srgbClr val="92D050"/>
                </a:solidFill>
                <a:latin typeface="Courier New" panose="02070309020205020404" pitchFamily="49" charset="0"/>
                <a:cs typeface="Courier New" panose="02070309020205020404" pitchFamily="49" charset="0"/>
              </a:rPr>
              <a:t>% </a:t>
            </a:r>
            <a:r>
              <a:rPr lang="en-CA" sz="1600" noProof="0" dirty="0" err="1" smtClean="0">
                <a:solidFill>
                  <a:srgbClr val="92D050"/>
                </a:solidFill>
                <a:latin typeface="Courier New" panose="02070309020205020404" pitchFamily="49" charset="0"/>
                <a:cs typeface="Courier New" panose="02070309020205020404" pitchFamily="49" charset="0"/>
              </a:rPr>
              <a:t>mylinfit</a:t>
            </a:r>
            <a:r>
              <a:rPr lang="en-CA" sz="1600" noProof="0" dirty="0" smtClean="0">
                <a:solidFill>
                  <a:srgbClr val="92D050"/>
                </a:solidFill>
                <a:latin typeface="Courier New" panose="02070309020205020404" pitchFamily="49" charset="0"/>
                <a:cs typeface="Courier New" panose="02070309020205020404" pitchFamily="49" charset="0"/>
              </a:rPr>
              <a:t> is a custom script implementing least squares regression for a straight line of the form y=m*</a:t>
            </a:r>
            <a:r>
              <a:rPr lang="en-CA" sz="1600" noProof="0" dirty="0" err="1" smtClean="0">
                <a:solidFill>
                  <a:srgbClr val="92D050"/>
                </a:solidFill>
                <a:latin typeface="Courier New" panose="02070309020205020404" pitchFamily="49" charset="0"/>
                <a:cs typeface="Courier New" panose="02070309020205020404" pitchFamily="49" charset="0"/>
              </a:rPr>
              <a:t>x+b</a:t>
            </a:r>
            <a:r>
              <a:rPr lang="en-CA" sz="1600" noProof="0" dirty="0" smtClean="0">
                <a:solidFill>
                  <a:srgbClr val="92D050"/>
                </a:solidFill>
                <a:latin typeface="Courier New" panose="02070309020205020404" pitchFamily="49" charset="0"/>
                <a:cs typeface="Courier New" panose="02070309020205020404" pitchFamily="49" charset="0"/>
              </a:rPr>
              <a:t> [same as </a:t>
            </a:r>
            <a:r>
              <a:rPr lang="en-CA" sz="1600" noProof="0" dirty="0" err="1" smtClean="0">
                <a:solidFill>
                  <a:srgbClr val="92D050"/>
                </a:solidFill>
                <a:latin typeface="Courier New" panose="02070309020205020404" pitchFamily="49" charset="0"/>
                <a:cs typeface="Courier New" panose="02070309020205020404" pitchFamily="49" charset="0"/>
              </a:rPr>
              <a:t>polyfit</a:t>
            </a:r>
            <a:r>
              <a:rPr lang="en-CA" sz="1600" noProof="0" dirty="0" smtClean="0">
                <a:solidFill>
                  <a:srgbClr val="92D050"/>
                </a:solidFill>
                <a:latin typeface="Courier New" panose="02070309020205020404" pitchFamily="49" charset="0"/>
                <a:cs typeface="Courier New" panose="02070309020205020404" pitchFamily="49" charset="0"/>
              </a:rPr>
              <a:t>]</a:t>
            </a:r>
          </a:p>
          <a:p>
            <a:r>
              <a:rPr lang="en-CA" sz="1600" noProof="0" dirty="0" smtClean="0">
                <a:latin typeface="Courier New" panose="02070309020205020404" pitchFamily="49" charset="0"/>
                <a:cs typeface="Courier New" panose="02070309020205020404" pitchFamily="49" charset="0"/>
              </a:rPr>
              <a:t>n = length(x); </a:t>
            </a:r>
            <a:r>
              <a:rPr lang="en-CA" sz="1600" noProof="0" dirty="0" smtClean="0">
                <a:solidFill>
                  <a:srgbClr val="92D050"/>
                </a:solidFill>
                <a:latin typeface="Courier New" panose="02070309020205020404" pitchFamily="49" charset="0"/>
                <a:cs typeface="Courier New" panose="02070309020205020404" pitchFamily="49" charset="0"/>
              </a:rPr>
              <a:t>% Assume y has same length</a:t>
            </a:r>
          </a:p>
          <a:p>
            <a:r>
              <a:rPr lang="en-CA" sz="1600" noProof="0" dirty="0" smtClean="0">
                <a:latin typeface="Courier New" panose="02070309020205020404" pitchFamily="49" charset="0"/>
                <a:cs typeface="Courier New" panose="02070309020205020404" pitchFamily="49" charset="0"/>
              </a:rPr>
              <a:t>numerator = n * sum(x .* y) - sum(x)*sum(y);</a:t>
            </a:r>
          </a:p>
          <a:p>
            <a:r>
              <a:rPr lang="en-CA" sz="1600" noProof="0" dirty="0" err="1" smtClean="0">
                <a:latin typeface="Courier New" panose="02070309020205020404" pitchFamily="49" charset="0"/>
                <a:cs typeface="Courier New" panose="02070309020205020404" pitchFamily="49" charset="0"/>
              </a:rPr>
              <a:t>denom</a:t>
            </a:r>
            <a:r>
              <a:rPr lang="en-CA" sz="1600" noProof="0" dirty="0" smtClean="0">
                <a:latin typeface="Courier New" panose="02070309020205020404" pitchFamily="49" charset="0"/>
                <a:cs typeface="Courier New" panose="02070309020205020404" pitchFamily="49" charset="0"/>
              </a:rPr>
              <a:t> = n * sum(x .^ 2) - (sum(x))^2;</a:t>
            </a:r>
          </a:p>
          <a:p>
            <a:r>
              <a:rPr lang="en-CA" sz="1600" noProof="0" dirty="0" smtClean="0">
                <a:latin typeface="Courier New" panose="02070309020205020404" pitchFamily="49" charset="0"/>
                <a:cs typeface="Courier New" panose="02070309020205020404" pitchFamily="49" charset="0"/>
              </a:rPr>
              <a:t>m = numerator/</a:t>
            </a:r>
            <a:r>
              <a:rPr lang="en-CA" sz="1600" noProof="0" dirty="0" err="1" smtClean="0">
                <a:latin typeface="Courier New" panose="02070309020205020404" pitchFamily="49" charset="0"/>
                <a:cs typeface="Courier New" panose="02070309020205020404" pitchFamily="49" charset="0"/>
              </a:rPr>
              <a:t>denom</a:t>
            </a:r>
            <a:r>
              <a:rPr lang="en-CA" sz="1600" noProof="0" dirty="0" smtClean="0">
                <a:latin typeface="Courier New" panose="02070309020205020404" pitchFamily="49" charset="0"/>
                <a:cs typeface="Courier New" panose="02070309020205020404" pitchFamily="49" charset="0"/>
              </a:rPr>
              <a:t>;</a:t>
            </a:r>
          </a:p>
          <a:p>
            <a:r>
              <a:rPr lang="en-CA" sz="1600" noProof="0" dirty="0" smtClean="0">
                <a:latin typeface="Courier New" panose="02070309020205020404" pitchFamily="49" charset="0"/>
                <a:cs typeface="Courier New" panose="02070309020205020404" pitchFamily="49" charset="0"/>
              </a:rPr>
              <a:t>b = mean(y)- m*mean(x);</a:t>
            </a:r>
          </a:p>
          <a:p>
            <a:r>
              <a:rPr lang="en-CA" sz="1600" noProof="0" dirty="0" smtClean="0">
                <a:latin typeface="Courier New" panose="02070309020205020404" pitchFamily="49" charset="0"/>
                <a:cs typeface="Courier New" panose="02070309020205020404" pitchFamily="49" charset="0"/>
              </a:rPr>
              <a:t>End</a:t>
            </a:r>
          </a:p>
          <a:p>
            <a:endParaRPr lang="en-CA" sz="1600" noProof="0" dirty="0" smtClean="0">
              <a:latin typeface="Courier New" panose="02070309020205020404" pitchFamily="49" charset="0"/>
              <a:cs typeface="Courier New" panose="02070309020205020404" pitchFamily="49" charset="0"/>
            </a:endParaRPr>
          </a:p>
          <a:p>
            <a:r>
              <a:rPr lang="en-CA" sz="1600" noProof="0" dirty="0" smtClean="0">
                <a:latin typeface="Courier New" panose="02070309020205020404" pitchFamily="49" charset="0"/>
                <a:cs typeface="Courier New" panose="02070309020205020404" pitchFamily="49" charset="0"/>
              </a:rPr>
              <a:t>&gt;&gt; x = [-1 1 2];</a:t>
            </a:r>
          </a:p>
          <a:p>
            <a:r>
              <a:rPr lang="en-CA" sz="1600" noProof="0" dirty="0" smtClean="0">
                <a:latin typeface="Courier New" panose="02070309020205020404" pitchFamily="49" charset="0"/>
                <a:cs typeface="Courier New" panose="02070309020205020404" pitchFamily="49" charset="0"/>
              </a:rPr>
              <a:t>&gt;&gt; y = [-1 0 3];</a:t>
            </a:r>
          </a:p>
          <a:p>
            <a:r>
              <a:rPr lang="en-CA" sz="1600" noProof="0" dirty="0" smtClean="0">
                <a:latin typeface="Courier New" panose="02070309020205020404" pitchFamily="49" charset="0"/>
                <a:cs typeface="Courier New" panose="02070309020205020404" pitchFamily="49" charset="0"/>
              </a:rPr>
              <a:t>&gt;&gt; [m b] = </a:t>
            </a:r>
            <a:r>
              <a:rPr lang="en-CA" sz="1600" noProof="0" dirty="0" err="1" smtClean="0">
                <a:latin typeface="Courier New" panose="02070309020205020404" pitchFamily="49" charset="0"/>
                <a:cs typeface="Courier New" panose="02070309020205020404" pitchFamily="49" charset="0"/>
              </a:rPr>
              <a:t>mylinfit</a:t>
            </a:r>
            <a:r>
              <a:rPr lang="en-CA" sz="1600" noProof="0" dirty="0" smtClean="0">
                <a:latin typeface="Courier New" panose="02070309020205020404" pitchFamily="49" charset="0"/>
                <a:cs typeface="Courier New" panose="02070309020205020404" pitchFamily="49" charset="0"/>
              </a:rPr>
              <a:t>(</a:t>
            </a:r>
            <a:r>
              <a:rPr lang="en-CA" sz="1600" noProof="0" dirty="0" err="1" smtClean="0">
                <a:latin typeface="Courier New" panose="02070309020205020404" pitchFamily="49" charset="0"/>
                <a:cs typeface="Courier New" panose="02070309020205020404" pitchFamily="49" charset="0"/>
              </a:rPr>
              <a:t>x,y</a:t>
            </a:r>
            <a:r>
              <a:rPr lang="en-CA" sz="1600" noProof="0" dirty="0" smtClean="0">
                <a:latin typeface="Courier New" panose="02070309020205020404" pitchFamily="49" charset="0"/>
                <a:cs typeface="Courier New" panose="02070309020205020404" pitchFamily="49" charset="0"/>
              </a:rPr>
              <a:t>)</a:t>
            </a:r>
          </a:p>
          <a:p>
            <a:r>
              <a:rPr lang="en-CA" sz="1600" noProof="0" dirty="0" smtClean="0">
                <a:latin typeface="Courier New" panose="02070309020205020404" pitchFamily="49" charset="0"/>
                <a:cs typeface="Courier New" panose="02070309020205020404" pitchFamily="49" charset="0"/>
              </a:rPr>
              <a:t>m =</a:t>
            </a:r>
          </a:p>
          <a:p>
            <a:r>
              <a:rPr lang="en-CA" sz="1600" noProof="0" dirty="0" smtClean="0">
                <a:latin typeface="Courier New" panose="02070309020205020404" pitchFamily="49" charset="0"/>
                <a:cs typeface="Courier New" panose="02070309020205020404" pitchFamily="49" charset="0"/>
              </a:rPr>
              <a:t>    1.2143</a:t>
            </a:r>
          </a:p>
          <a:p>
            <a:r>
              <a:rPr lang="en-CA" sz="1600" noProof="0" dirty="0" smtClean="0">
                <a:latin typeface="Courier New" panose="02070309020205020404" pitchFamily="49" charset="0"/>
                <a:cs typeface="Courier New" panose="02070309020205020404" pitchFamily="49" charset="0"/>
              </a:rPr>
              <a:t>b =</a:t>
            </a:r>
          </a:p>
          <a:p>
            <a:r>
              <a:rPr lang="en-CA" sz="1600" noProof="0" dirty="0" smtClean="0">
                <a:latin typeface="Courier New" panose="02070309020205020404" pitchFamily="49" charset="0"/>
                <a:cs typeface="Courier New" panose="02070309020205020404" pitchFamily="49" charset="0"/>
              </a:rPr>
              <a:t>    -0.1429</a:t>
            </a:r>
            <a:endParaRPr lang="en-CA" sz="1600" noProof="0" dirty="0">
              <a:latin typeface="Courier New" panose="02070309020205020404" pitchFamily="49" charset="0"/>
              <a:cs typeface="Courier New" panose="02070309020205020404" pitchFamily="49" charset="0"/>
            </a:endParaRPr>
          </a:p>
        </p:txBody>
      </p:sp>
      <p:sp>
        <p:nvSpPr>
          <p:cNvPr id="3" name="Title 2"/>
          <p:cNvSpPr>
            <a:spLocks noGrp="1"/>
          </p:cNvSpPr>
          <p:nvPr>
            <p:ph type="title"/>
          </p:nvPr>
        </p:nvSpPr>
        <p:spPr/>
        <p:txBody>
          <a:bodyPr/>
          <a:lstStyle/>
          <a:p>
            <a:r>
              <a:rPr lang="en-CA" noProof="0" dirty="0" err="1" smtClean="0"/>
              <a:t>Matlab</a:t>
            </a:r>
            <a:r>
              <a:rPr lang="en-CA" noProof="0" dirty="0" smtClean="0"/>
              <a:t> Implementation of the linear Least Square Method</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
        <p:nvSpPr>
          <p:cNvPr id="4" name="Rettangolo 3"/>
          <p:cNvSpPr/>
          <p:nvPr/>
        </p:nvSpPr>
        <p:spPr>
          <a:xfrm>
            <a:off x="4180116" y="4256390"/>
            <a:ext cx="4572000" cy="830997"/>
          </a:xfrm>
          <a:prstGeom prst="rect">
            <a:avLst/>
          </a:prstGeom>
        </p:spPr>
        <p:txBody>
          <a:bodyPr>
            <a:spAutoFit/>
          </a:bodyPr>
          <a:lstStyle/>
          <a:p>
            <a:pPr algn="just"/>
            <a:r>
              <a:rPr lang="en-CA" sz="1600" dirty="0"/>
              <a:t>The “ best” straight line </a:t>
            </a:r>
            <a:r>
              <a:rPr lang="en-CA" sz="1600" dirty="0" smtClean="0"/>
              <a:t>fitting the points above  </a:t>
            </a:r>
            <a:r>
              <a:rPr lang="en-CA" sz="1600" dirty="0"/>
              <a:t>has been identified </a:t>
            </a:r>
            <a:r>
              <a:rPr lang="en-CA" sz="1600" dirty="0" smtClean="0"/>
              <a:t>as, same as the </a:t>
            </a:r>
            <a:r>
              <a:rPr lang="en-CA" sz="1600" dirty="0" err="1" smtClean="0"/>
              <a:t>polyfit</a:t>
            </a:r>
            <a:r>
              <a:rPr lang="en-CA" sz="1600" dirty="0" smtClean="0"/>
              <a:t> case in previous slide                      </a:t>
            </a:r>
            <a:endParaRPr lang="en-CA" sz="1400" dirty="0">
              <a:latin typeface="Courier" pitchFamily="49" charset="0"/>
            </a:endParaRPr>
          </a:p>
        </p:txBody>
      </p:sp>
      <p:sp>
        <p:nvSpPr>
          <p:cNvPr id="7" name="Rettangolo 6"/>
          <p:cNvSpPr/>
          <p:nvPr/>
        </p:nvSpPr>
        <p:spPr bwMode="auto">
          <a:xfrm>
            <a:off x="4093029" y="4071257"/>
            <a:ext cx="4659087" cy="1458686"/>
          </a:xfrm>
          <a:prstGeom prst="rect">
            <a:avLst/>
          </a:prstGeom>
          <a:noFill/>
          <a:ln w="285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8" name="CasellaDiTesto 7"/>
          <p:cNvSpPr txBox="1"/>
          <p:nvPr/>
        </p:nvSpPr>
        <p:spPr>
          <a:xfrm>
            <a:off x="5236029" y="5087387"/>
            <a:ext cx="2528256" cy="369332"/>
          </a:xfrm>
          <a:prstGeom prst="rect">
            <a:avLst/>
          </a:prstGeom>
          <a:noFill/>
        </p:spPr>
        <p:txBody>
          <a:bodyPr wrap="none" rtlCol="0">
            <a:spAutoFit/>
          </a:bodyPr>
          <a:lstStyle/>
          <a:p>
            <a:r>
              <a:rPr lang="en-US" sz="1800" dirty="0" smtClean="0">
                <a:latin typeface="Courier New" panose="02070309020205020404" pitchFamily="49" charset="0"/>
                <a:ea typeface="+mn-ea"/>
                <a:cs typeface="Courier New" panose="02070309020205020404" pitchFamily="49" charset="0"/>
              </a:rPr>
              <a:t>Y=1.2143*x-0.1429</a:t>
            </a:r>
            <a:endParaRPr lang="en-US" sz="1800" dirty="0">
              <a:latin typeface="Courier New" panose="02070309020205020404" pitchFamily="49" charset="0"/>
              <a:ea typeface="+mn-ea"/>
              <a:cs typeface="Courier New" panose="02070309020205020404" pitchFamily="49" charset="0"/>
            </a:endParaRPr>
          </a:p>
        </p:txBody>
      </p:sp>
    </p:spTree>
    <p:extLst>
      <p:ext uri="{BB962C8B-B14F-4D97-AF65-F5344CB8AC3E}">
        <p14:creationId xmlns:p14="http://schemas.microsoft.com/office/powerpoint/2010/main" val="40954029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noProof="0" dirty="0" smtClean="0"/>
              <a:t>Resume (3): Non-Linear interpolation Methods</a:t>
            </a:r>
            <a:endParaRPr lang="en-CA" noProof="0" dirty="0"/>
          </a:p>
        </p:txBody>
      </p:sp>
      <p:sp>
        <p:nvSpPr>
          <p:cNvPr id="3" name="Content Placeholder 2"/>
          <p:cNvSpPr>
            <a:spLocks noGrp="1"/>
          </p:cNvSpPr>
          <p:nvPr>
            <p:ph sz="half" idx="1"/>
          </p:nvPr>
        </p:nvSpPr>
        <p:spPr>
          <a:xfrm>
            <a:off x="134911" y="1031967"/>
            <a:ext cx="4360889" cy="4114800"/>
          </a:xfrm>
        </p:spPr>
        <p:txBody>
          <a:bodyPr/>
          <a:lstStyle/>
          <a:p>
            <a:pPr algn="just">
              <a:buFont typeface="Arial" pitchFamily="34" charset="0"/>
              <a:buChar char="•"/>
            </a:pPr>
            <a:endParaRPr lang="en-CA" sz="1800" noProof="0" dirty="0" smtClean="0"/>
          </a:p>
          <a:p>
            <a:pPr algn="just">
              <a:buFont typeface="Arial" pitchFamily="34" charset="0"/>
              <a:buChar char="•"/>
            </a:pPr>
            <a:endParaRPr lang="en-CA" sz="1800" noProof="0" dirty="0" smtClean="0"/>
          </a:p>
          <a:p>
            <a:pPr marL="0" indent="0" algn="just"/>
            <a:r>
              <a:rPr lang="en-CA" sz="1800" noProof="0" dirty="0" smtClean="0"/>
              <a:t>In the above mentioned example, in order to find the temperature at multiple points (2.5, 3.5 and 5.5), polynomial of  higher order is required to be fit to the data points:  It is evident  from the graph that a straight line is a very weak approximation of the data.</a:t>
            </a:r>
          </a:p>
          <a:p>
            <a:pPr algn="just">
              <a:buFont typeface="Arial" pitchFamily="34" charset="0"/>
              <a:buChar char="•"/>
            </a:pPr>
            <a:endParaRPr lang="en-CA" sz="1800" noProof="0" dirty="0"/>
          </a:p>
        </p:txBody>
      </p:sp>
      <p:pic>
        <p:nvPicPr>
          <p:cNvPr id="6" name="Picture 2"/>
          <p:cNvPicPr>
            <a:picLocks noGrp="1" noChangeAspect="1" noChangeArrowheads="1"/>
          </p:cNvPicPr>
          <p:nvPr>
            <p:ph sz="half" idx="2"/>
          </p:nvPr>
        </p:nvPicPr>
        <p:blipFill>
          <a:blip r:embed="rId2"/>
          <a:srcRect/>
          <a:stretch>
            <a:fillRect/>
          </a:stretch>
        </p:blipFill>
        <p:spPr bwMode="auto">
          <a:xfrm>
            <a:off x="4648200" y="1519144"/>
            <a:ext cx="3810000" cy="3060888"/>
          </a:xfrm>
          <a:prstGeom prst="rect">
            <a:avLst/>
          </a:prstGeom>
          <a:noFill/>
          <a:ln w="9525">
            <a:noFill/>
            <a:miter lim="800000"/>
            <a:headEnd/>
            <a:tailEnd/>
          </a:ln>
        </p:spPr>
      </p:pic>
      <p:sp>
        <p:nvSpPr>
          <p:cNvPr id="7"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6153" y="1462790"/>
            <a:ext cx="8533151" cy="4822825"/>
          </a:xfrm>
        </p:spPr>
        <p:txBody>
          <a:bodyPr/>
          <a:lstStyle/>
          <a:p>
            <a:pPr algn="just">
              <a:buFont typeface="Arial" pitchFamily="34" charset="0"/>
              <a:buChar char="•"/>
            </a:pPr>
            <a:r>
              <a:rPr lang="en-CA" noProof="0" dirty="0" smtClean="0">
                <a:solidFill>
                  <a:schemeClr val="tx1"/>
                </a:solidFill>
                <a:latin typeface="+mn-lt"/>
                <a:ea typeface="+mn-ea"/>
                <a:cs typeface="+mn-cs"/>
              </a:rPr>
              <a:t>By looking at the data points, it looks like a quadratic would be a much better fit</a:t>
            </a:r>
            <a:r>
              <a:rPr lang="en-CA" noProof="0" dirty="0" smtClean="0"/>
              <a:t>: Similarly to the case of Unit 8, </a:t>
            </a:r>
            <a:r>
              <a:rPr lang="en-CA" noProof="0" dirty="0" smtClean="0">
                <a:solidFill>
                  <a:schemeClr val="tx1"/>
                </a:solidFill>
                <a:latin typeface="+mn-lt"/>
                <a:ea typeface="+mn-ea"/>
                <a:cs typeface="+mn-cs"/>
              </a:rPr>
              <a:t>We can use </a:t>
            </a:r>
            <a:r>
              <a:rPr lang="en-CA" sz="1600" noProof="0" dirty="0" err="1" smtClean="0">
                <a:latin typeface="Courier New" panose="02070309020205020404" pitchFamily="49" charset="0"/>
                <a:cs typeface="Courier New" panose="02070309020205020404" pitchFamily="49" charset="0"/>
              </a:rPr>
              <a:t>polyfit</a:t>
            </a:r>
            <a:r>
              <a:rPr lang="en-CA" noProof="0" dirty="0" smtClean="0"/>
              <a:t> to </a:t>
            </a:r>
            <a:r>
              <a:rPr lang="en-CA" noProof="0" dirty="0" smtClean="0">
                <a:solidFill>
                  <a:schemeClr val="tx1"/>
                </a:solidFill>
                <a:latin typeface="+mn-lt"/>
                <a:ea typeface="+mn-ea"/>
                <a:cs typeface="+mn-cs"/>
              </a:rPr>
              <a:t>fit a polynomial of degree 2 through the data points:</a:t>
            </a:r>
          </a:p>
          <a:p>
            <a:pPr algn="just">
              <a:buFont typeface="Arial" pitchFamily="34" charset="0"/>
              <a:buChar char="•"/>
            </a:pPr>
            <a:endParaRPr lang="en-CA" noProof="0" dirty="0" smtClean="0">
              <a:solidFill>
                <a:schemeClr val="tx1"/>
              </a:solidFill>
              <a:latin typeface="+mn-lt"/>
              <a:ea typeface="+mn-ea"/>
              <a:cs typeface="+mn-cs"/>
            </a:endParaRPr>
          </a:p>
          <a:p>
            <a:r>
              <a:rPr lang="en-CA" sz="1600" noProof="0" dirty="0" smtClean="0">
                <a:solidFill>
                  <a:schemeClr val="tx1"/>
                </a:solidFill>
                <a:latin typeface="Courier New" panose="02070309020205020404" pitchFamily="49" charset="0"/>
                <a:cs typeface="Courier New" panose="02070309020205020404" pitchFamily="49" charset="0"/>
              </a:rPr>
              <a:t>&gt;&gt; x  = 2:6;</a:t>
            </a:r>
          </a:p>
          <a:p>
            <a:r>
              <a:rPr lang="en-CA" sz="1600" noProof="0" dirty="0" smtClean="0">
                <a:solidFill>
                  <a:schemeClr val="tx1"/>
                </a:solidFill>
                <a:latin typeface="Courier New" panose="02070309020205020404" pitchFamily="49" charset="0"/>
                <a:cs typeface="Courier New" panose="02070309020205020404" pitchFamily="49" charset="0"/>
              </a:rPr>
              <a:t>&gt;&gt; y = [65 67 72 71 63];</a:t>
            </a:r>
          </a:p>
          <a:p>
            <a:r>
              <a:rPr lang="en-CA" sz="1600" noProof="0" dirty="0" smtClean="0">
                <a:solidFill>
                  <a:schemeClr val="tx1"/>
                </a:solidFill>
                <a:latin typeface="Courier New" panose="02070309020205020404" pitchFamily="49" charset="0"/>
                <a:cs typeface="Courier New" panose="02070309020205020404" pitchFamily="49" charset="0"/>
              </a:rPr>
              <a:t>&gt;&gt; </a:t>
            </a:r>
            <a:r>
              <a:rPr lang="en-CA" sz="1600" noProof="0" dirty="0" err="1" smtClean="0">
                <a:solidFill>
                  <a:schemeClr val="tx1"/>
                </a:solidFill>
                <a:latin typeface="Courier New" panose="02070309020205020404" pitchFamily="49" charset="0"/>
                <a:cs typeface="Courier New" panose="02070309020205020404" pitchFamily="49" charset="0"/>
              </a:rPr>
              <a:t>coefs</a:t>
            </a:r>
            <a:r>
              <a:rPr lang="en-CA" sz="1600" noProof="0" dirty="0" smtClean="0">
                <a:solidFill>
                  <a:schemeClr val="tx1"/>
                </a:solidFill>
                <a:latin typeface="Courier New" panose="02070309020205020404" pitchFamily="49" charset="0"/>
                <a:cs typeface="Courier New" panose="02070309020205020404" pitchFamily="49" charset="0"/>
              </a:rPr>
              <a:t> = </a:t>
            </a:r>
            <a:r>
              <a:rPr lang="en-CA" sz="1600" noProof="0" dirty="0" err="1" smtClean="0">
                <a:solidFill>
                  <a:schemeClr val="tx1"/>
                </a:solidFill>
                <a:latin typeface="Courier New" panose="02070309020205020404" pitchFamily="49" charset="0"/>
                <a:cs typeface="Courier New" panose="02070309020205020404" pitchFamily="49" charset="0"/>
              </a:rPr>
              <a:t>polyfit</a:t>
            </a:r>
            <a:r>
              <a:rPr lang="en-CA" sz="1600" noProof="0" dirty="0" smtClean="0">
                <a:solidFill>
                  <a:schemeClr val="tx1"/>
                </a:solidFill>
                <a:latin typeface="Courier New" panose="02070309020205020404" pitchFamily="49" charset="0"/>
                <a:cs typeface="Courier New" panose="02070309020205020404" pitchFamily="49" charset="0"/>
              </a:rPr>
              <a:t>(x,y,2)</a:t>
            </a:r>
          </a:p>
          <a:p>
            <a:pPr>
              <a:spcAft>
                <a:spcPts val="1200"/>
              </a:spcAft>
            </a:pPr>
            <a:r>
              <a:rPr lang="en-CA" sz="1600" noProof="0" dirty="0" smtClean="0">
                <a:latin typeface="Courier New" panose="02070309020205020404" pitchFamily="49" charset="0"/>
                <a:cs typeface="Courier New" panose="02070309020205020404" pitchFamily="49" charset="0"/>
              </a:rPr>
              <a:t>   </a:t>
            </a:r>
            <a:r>
              <a:rPr lang="en-CA" sz="1600" noProof="0" dirty="0" err="1" smtClean="0">
                <a:solidFill>
                  <a:schemeClr val="tx1"/>
                </a:solidFill>
                <a:latin typeface="Courier New" panose="02070309020205020404" pitchFamily="49" charset="0"/>
                <a:cs typeface="Courier New" panose="02070309020205020404" pitchFamily="49" charset="0"/>
              </a:rPr>
              <a:t>coefs</a:t>
            </a:r>
            <a:r>
              <a:rPr lang="en-CA" sz="1600" noProof="0" dirty="0" smtClean="0">
                <a:solidFill>
                  <a:schemeClr val="tx1"/>
                </a:solidFill>
                <a:latin typeface="Courier New" panose="02070309020205020404" pitchFamily="49" charset="0"/>
                <a:cs typeface="Courier New" panose="02070309020205020404" pitchFamily="49" charset="0"/>
              </a:rPr>
              <a:t> =</a:t>
            </a:r>
          </a:p>
          <a:p>
            <a:r>
              <a:rPr lang="en-CA" sz="1600" noProof="0" dirty="0" smtClean="0">
                <a:solidFill>
                  <a:schemeClr val="tx1"/>
                </a:solidFill>
                <a:latin typeface="Courier New" panose="02070309020205020404" pitchFamily="49" charset="0"/>
                <a:cs typeface="Courier New" panose="02070309020205020404" pitchFamily="49" charset="0"/>
              </a:rPr>
              <a:t>          -1.8571 14.8571 41.6000</a:t>
            </a:r>
          </a:p>
          <a:p>
            <a:endParaRPr lang="en-CA" sz="1600" noProof="0" dirty="0" smtClean="0">
              <a:solidFill>
                <a:schemeClr val="tx1"/>
              </a:solidFill>
              <a:latin typeface="Courier" pitchFamily="49" charset="0"/>
            </a:endParaRPr>
          </a:p>
          <a:p>
            <a:r>
              <a:rPr lang="en-CA" sz="1600" noProof="0" dirty="0" smtClean="0">
                <a:solidFill>
                  <a:schemeClr val="tx1"/>
                </a:solidFill>
                <a:latin typeface="+mn-lt"/>
                <a:ea typeface="+mn-ea"/>
                <a:cs typeface="+mn-cs"/>
              </a:rPr>
              <a:t>The best quadratic polynomial that fits these data points is </a:t>
            </a:r>
          </a:p>
          <a:p>
            <a:pPr algn="ctr"/>
            <a:r>
              <a:rPr lang="en-CA" sz="1600" noProof="0" dirty="0" smtClean="0">
                <a:latin typeface="Courier New" panose="02070309020205020404" pitchFamily="49" charset="0"/>
                <a:cs typeface="Courier New" panose="02070309020205020404" pitchFamily="49" charset="0"/>
              </a:rPr>
              <a:t>-1.8571*x^2+14.8571*x+41.6000</a:t>
            </a:r>
          </a:p>
          <a:p>
            <a:endParaRPr lang="en-CA" sz="1600" noProof="0" dirty="0" smtClean="0">
              <a:latin typeface="Courier" pitchFamily="49" charset="0"/>
            </a:endParaRPr>
          </a:p>
          <a:p>
            <a:endParaRPr lang="en-CA" sz="1600" noProof="0" dirty="0">
              <a:latin typeface="Courier" pitchFamily="49" charset="0"/>
            </a:endParaRPr>
          </a:p>
        </p:txBody>
      </p:sp>
      <p:sp>
        <p:nvSpPr>
          <p:cNvPr id="3" name="Title 2"/>
          <p:cNvSpPr>
            <a:spLocks noGrp="1"/>
          </p:cNvSpPr>
          <p:nvPr>
            <p:ph type="title"/>
          </p:nvPr>
        </p:nvSpPr>
        <p:spPr/>
        <p:txBody>
          <a:bodyPr/>
          <a:lstStyle/>
          <a:p>
            <a:r>
              <a:rPr lang="en-CA" noProof="0" dirty="0" smtClean="0"/>
              <a:t>Least Squares Interpolation with polynomials of 2</a:t>
            </a:r>
            <a:r>
              <a:rPr lang="en-CA" baseline="30000" noProof="0" dirty="0" smtClean="0"/>
              <a:t>nd</a:t>
            </a:r>
            <a:r>
              <a:rPr lang="en-CA" noProof="0" dirty="0" smtClean="0"/>
              <a:t> order</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 y="1312890"/>
            <a:ext cx="8278318" cy="4822825"/>
          </a:xfrm>
        </p:spPr>
        <p:txBody>
          <a:bodyPr/>
          <a:lstStyle/>
          <a:p>
            <a:pPr algn="just"/>
            <a:r>
              <a:rPr lang="en-CA" noProof="0" dirty="0" smtClean="0"/>
              <a:t>The following MATLAB code describes interpolation of order 1 to 3 of our T data</a:t>
            </a:r>
          </a:p>
          <a:p>
            <a:pPr algn="just"/>
            <a:endParaRPr lang="en-CA" noProof="0" dirty="0" smtClean="0"/>
          </a:p>
          <a:p>
            <a:r>
              <a:rPr lang="en-CA" sz="1600" noProof="0" dirty="0" smtClean="0">
                <a:latin typeface="Courier New" panose="02070309020205020404" pitchFamily="49" charset="0"/>
                <a:cs typeface="Courier New" panose="02070309020205020404" pitchFamily="49" charset="0"/>
              </a:rPr>
              <a:t>x = 2:6;</a:t>
            </a:r>
          </a:p>
          <a:p>
            <a:r>
              <a:rPr lang="en-CA" sz="1600" noProof="0" dirty="0" smtClean="0">
                <a:latin typeface="Courier New" panose="02070309020205020404" pitchFamily="49" charset="0"/>
                <a:cs typeface="Courier New" panose="02070309020205020404" pitchFamily="49" charset="0"/>
              </a:rPr>
              <a:t>y = [65 67 72 71 63];</a:t>
            </a:r>
          </a:p>
          <a:p>
            <a:r>
              <a:rPr lang="en-CA" sz="1600" noProof="0" dirty="0" err="1" smtClean="0">
                <a:latin typeface="Courier New" panose="02070309020205020404" pitchFamily="49" charset="0"/>
                <a:cs typeface="Courier New" panose="02070309020205020404" pitchFamily="49" charset="0"/>
              </a:rPr>
              <a:t>morex</a:t>
            </a:r>
            <a:r>
              <a:rPr lang="en-CA" sz="1600" noProof="0" dirty="0" smtClean="0">
                <a:latin typeface="Courier New" panose="02070309020205020404" pitchFamily="49" charset="0"/>
                <a:cs typeface="Courier New" panose="02070309020205020404" pitchFamily="49" charset="0"/>
              </a:rPr>
              <a:t> = </a:t>
            </a:r>
            <a:r>
              <a:rPr lang="en-CA" sz="1600" noProof="0" dirty="0" err="1" smtClean="0">
                <a:latin typeface="Courier New" panose="02070309020205020404" pitchFamily="49" charset="0"/>
                <a:cs typeface="Courier New" panose="02070309020205020404" pitchFamily="49" charset="0"/>
              </a:rPr>
              <a:t>linspace</a:t>
            </a:r>
            <a:r>
              <a:rPr lang="en-CA" sz="1600" noProof="0" dirty="0" smtClean="0">
                <a:latin typeface="Courier New" panose="02070309020205020404" pitchFamily="49" charset="0"/>
                <a:cs typeface="Courier New" panose="02070309020205020404" pitchFamily="49" charset="0"/>
              </a:rPr>
              <a:t>(min(x),max(x));</a:t>
            </a:r>
          </a:p>
          <a:p>
            <a:r>
              <a:rPr lang="en-CA" sz="1600" noProof="0" dirty="0" smtClean="0">
                <a:latin typeface="Courier New" panose="02070309020205020404" pitchFamily="49" charset="0"/>
                <a:cs typeface="Courier New" panose="02070309020205020404" pitchFamily="49" charset="0"/>
              </a:rPr>
              <a:t>for </a:t>
            </a:r>
            <a:r>
              <a:rPr lang="en-CA" sz="1600" noProof="0" dirty="0" err="1" smtClean="0">
                <a:latin typeface="Courier New" panose="02070309020205020404" pitchFamily="49" charset="0"/>
                <a:cs typeface="Courier New" panose="02070309020205020404" pitchFamily="49" charset="0"/>
              </a:rPr>
              <a:t>pd</a:t>
            </a:r>
            <a:r>
              <a:rPr lang="en-CA" sz="1600" noProof="0" dirty="0" smtClean="0">
                <a:latin typeface="Courier New" panose="02070309020205020404" pitchFamily="49" charset="0"/>
                <a:cs typeface="Courier New" panose="02070309020205020404" pitchFamily="49" charset="0"/>
              </a:rPr>
              <a:t> = 1:3</a:t>
            </a:r>
          </a:p>
          <a:p>
            <a:pPr marL="457200" lvl="1" indent="0">
              <a:buNone/>
            </a:pPr>
            <a:r>
              <a:rPr lang="en-CA" sz="1600" noProof="0" dirty="0" err="1" smtClean="0">
                <a:latin typeface="Courier New" panose="02070309020205020404" pitchFamily="49" charset="0"/>
                <a:cs typeface="Courier New" panose="02070309020205020404" pitchFamily="49" charset="0"/>
              </a:rPr>
              <a:t>coefs</a:t>
            </a:r>
            <a:r>
              <a:rPr lang="en-CA" sz="1600" noProof="0" dirty="0" smtClean="0">
                <a:latin typeface="Courier New" panose="02070309020205020404" pitchFamily="49" charset="0"/>
                <a:cs typeface="Courier New" panose="02070309020205020404" pitchFamily="49" charset="0"/>
              </a:rPr>
              <a:t> = </a:t>
            </a:r>
            <a:r>
              <a:rPr lang="en-CA" sz="1600" noProof="0" dirty="0" err="1" smtClean="0">
                <a:latin typeface="Courier New" panose="02070309020205020404" pitchFamily="49" charset="0"/>
                <a:cs typeface="Courier New" panose="02070309020205020404" pitchFamily="49" charset="0"/>
              </a:rPr>
              <a:t>polyfit</a:t>
            </a:r>
            <a:r>
              <a:rPr lang="en-CA" sz="1600" noProof="0" dirty="0" smtClean="0">
                <a:latin typeface="Courier New" panose="02070309020205020404" pitchFamily="49" charset="0"/>
                <a:cs typeface="Courier New" panose="02070309020205020404" pitchFamily="49" charset="0"/>
              </a:rPr>
              <a:t>(</a:t>
            </a:r>
            <a:r>
              <a:rPr lang="en-CA" sz="1600" noProof="0" dirty="0" err="1" smtClean="0">
                <a:latin typeface="Courier New" panose="02070309020205020404" pitchFamily="49" charset="0"/>
                <a:cs typeface="Courier New" panose="02070309020205020404" pitchFamily="49" charset="0"/>
              </a:rPr>
              <a:t>x,y,pd</a:t>
            </a:r>
            <a:r>
              <a:rPr lang="en-CA" sz="1600" noProof="0" dirty="0" smtClean="0">
                <a:latin typeface="Courier New" panose="02070309020205020404" pitchFamily="49" charset="0"/>
                <a:cs typeface="Courier New" panose="02070309020205020404" pitchFamily="49" charset="0"/>
              </a:rPr>
              <a:t>);</a:t>
            </a:r>
          </a:p>
          <a:p>
            <a:pPr marL="457200" lvl="1" indent="0">
              <a:buNone/>
            </a:pPr>
            <a:r>
              <a:rPr lang="en-CA" sz="1600" noProof="0" dirty="0" smtClean="0">
                <a:latin typeface="Courier New" panose="02070309020205020404" pitchFamily="49" charset="0"/>
                <a:cs typeface="Courier New" panose="02070309020205020404" pitchFamily="49" charset="0"/>
              </a:rPr>
              <a:t>curve = </a:t>
            </a:r>
            <a:r>
              <a:rPr lang="en-CA" sz="1600" noProof="0" dirty="0" err="1" smtClean="0">
                <a:latin typeface="Courier New" panose="02070309020205020404" pitchFamily="49" charset="0"/>
                <a:cs typeface="Courier New" panose="02070309020205020404" pitchFamily="49" charset="0"/>
              </a:rPr>
              <a:t>polyval</a:t>
            </a:r>
            <a:r>
              <a:rPr lang="en-CA" sz="1600" noProof="0" dirty="0" smtClean="0">
                <a:latin typeface="Courier New" panose="02070309020205020404" pitchFamily="49" charset="0"/>
                <a:cs typeface="Courier New" panose="02070309020205020404" pitchFamily="49" charset="0"/>
              </a:rPr>
              <a:t>(</a:t>
            </a:r>
            <a:r>
              <a:rPr lang="en-CA" sz="1600" noProof="0" dirty="0" err="1" smtClean="0">
                <a:latin typeface="Courier New" panose="02070309020205020404" pitchFamily="49" charset="0"/>
                <a:cs typeface="Courier New" panose="02070309020205020404" pitchFamily="49" charset="0"/>
              </a:rPr>
              <a:t>coefs,morex</a:t>
            </a:r>
            <a:r>
              <a:rPr lang="en-CA" sz="1600" noProof="0" dirty="0" smtClean="0">
                <a:latin typeface="Courier New" panose="02070309020205020404" pitchFamily="49" charset="0"/>
                <a:cs typeface="Courier New" panose="02070309020205020404" pitchFamily="49" charset="0"/>
              </a:rPr>
              <a:t>);</a:t>
            </a:r>
          </a:p>
          <a:p>
            <a:pPr marL="457200" lvl="1" indent="0">
              <a:buNone/>
            </a:pPr>
            <a:r>
              <a:rPr lang="en-CA" sz="1600" noProof="0" dirty="0" smtClean="0">
                <a:latin typeface="Courier New" panose="02070309020205020404" pitchFamily="49" charset="0"/>
                <a:cs typeface="Courier New" panose="02070309020205020404" pitchFamily="49" charset="0"/>
              </a:rPr>
              <a:t>subplot(1,3,pd)</a:t>
            </a:r>
          </a:p>
          <a:p>
            <a:pPr marL="457200" lvl="1" indent="0">
              <a:buNone/>
            </a:pPr>
            <a:r>
              <a:rPr lang="en-CA" sz="1600" noProof="0" dirty="0" smtClean="0">
                <a:latin typeface="Courier New" panose="02070309020205020404" pitchFamily="49" charset="0"/>
                <a:cs typeface="Courier New" panose="02070309020205020404" pitchFamily="49" charset="0"/>
              </a:rPr>
              <a:t>plot(x,y,'</a:t>
            </a:r>
            <a:r>
              <a:rPr lang="en-CA" sz="1600" noProof="0" dirty="0" err="1" smtClean="0">
                <a:latin typeface="Courier New" panose="02070309020205020404" pitchFamily="49" charset="0"/>
                <a:cs typeface="Courier New" panose="02070309020205020404" pitchFamily="49" charset="0"/>
              </a:rPr>
              <a:t>ro</a:t>
            </a:r>
            <a:r>
              <a:rPr lang="en-CA" sz="1600" noProof="0" dirty="0" smtClean="0">
                <a:latin typeface="Courier New" panose="02070309020205020404" pitchFamily="49" charset="0"/>
                <a:cs typeface="Courier New" panose="02070309020205020404" pitchFamily="49" charset="0"/>
              </a:rPr>
              <a:t>',</a:t>
            </a:r>
            <a:r>
              <a:rPr lang="en-CA" sz="1600" noProof="0" dirty="0" err="1" smtClean="0">
                <a:latin typeface="Courier New" panose="02070309020205020404" pitchFamily="49" charset="0"/>
                <a:cs typeface="Courier New" panose="02070309020205020404" pitchFamily="49" charset="0"/>
              </a:rPr>
              <a:t>morex,curve</a:t>
            </a:r>
            <a:r>
              <a:rPr lang="en-CA" sz="1600" noProof="0" dirty="0" smtClean="0">
                <a:latin typeface="Courier New" panose="02070309020205020404" pitchFamily="49" charset="0"/>
                <a:cs typeface="Courier New" panose="02070309020205020404" pitchFamily="49" charset="0"/>
              </a:rPr>
              <a:t>)</a:t>
            </a:r>
          </a:p>
          <a:p>
            <a:pPr marL="457200" lvl="1" indent="0">
              <a:buNone/>
            </a:pPr>
            <a:r>
              <a:rPr lang="en-CA" sz="1600" noProof="0" dirty="0" err="1" smtClean="0">
                <a:latin typeface="Courier New" panose="02070309020205020404" pitchFamily="49" charset="0"/>
                <a:cs typeface="Courier New" panose="02070309020205020404" pitchFamily="49" charset="0"/>
              </a:rPr>
              <a:t>xlabel</a:t>
            </a:r>
            <a:r>
              <a:rPr lang="en-CA" sz="1600" noProof="0" dirty="0" smtClean="0">
                <a:latin typeface="Courier New" panose="02070309020205020404" pitchFamily="49" charset="0"/>
                <a:cs typeface="Courier New" panose="02070309020205020404" pitchFamily="49" charset="0"/>
              </a:rPr>
              <a:t>('Time')</a:t>
            </a:r>
          </a:p>
          <a:p>
            <a:pPr marL="457200" lvl="1" indent="0">
              <a:buNone/>
            </a:pPr>
            <a:r>
              <a:rPr lang="en-CA" sz="1600" noProof="0" dirty="0" err="1" smtClean="0">
                <a:latin typeface="Courier New" panose="02070309020205020404" pitchFamily="49" charset="0"/>
                <a:cs typeface="Courier New" panose="02070309020205020404" pitchFamily="49" charset="0"/>
              </a:rPr>
              <a:t>ylabel</a:t>
            </a:r>
            <a:r>
              <a:rPr lang="en-CA" sz="1600" noProof="0" dirty="0" smtClean="0">
                <a:latin typeface="Courier New" panose="02070309020205020404" pitchFamily="49" charset="0"/>
                <a:cs typeface="Courier New" panose="02070309020205020404" pitchFamily="49" charset="0"/>
              </a:rPr>
              <a:t>('Temperatures')</a:t>
            </a:r>
          </a:p>
          <a:p>
            <a:pPr marL="457200" lvl="1" indent="0">
              <a:buNone/>
            </a:pPr>
            <a:r>
              <a:rPr lang="en-CA" sz="1600" noProof="0" dirty="0" smtClean="0">
                <a:latin typeface="Courier New" panose="02070309020205020404" pitchFamily="49" charset="0"/>
                <a:cs typeface="Courier New" panose="02070309020205020404" pitchFamily="49" charset="0"/>
              </a:rPr>
              <a:t>title(</a:t>
            </a:r>
            <a:r>
              <a:rPr lang="en-CA" sz="1600" noProof="0" dirty="0" err="1" smtClean="0">
                <a:latin typeface="Courier New" panose="02070309020205020404" pitchFamily="49" charset="0"/>
                <a:cs typeface="Courier New" panose="02070309020205020404" pitchFamily="49" charset="0"/>
              </a:rPr>
              <a:t>sprintf</a:t>
            </a:r>
            <a:r>
              <a:rPr lang="en-CA" sz="1600" noProof="0" dirty="0" smtClean="0">
                <a:latin typeface="Courier New" panose="02070309020205020404" pitchFamily="49" charset="0"/>
                <a:cs typeface="Courier New" panose="02070309020205020404" pitchFamily="49" charset="0"/>
              </a:rPr>
              <a:t>('Degree %d',</a:t>
            </a:r>
            <a:r>
              <a:rPr lang="en-CA" sz="1600" noProof="0" dirty="0" err="1" smtClean="0">
                <a:latin typeface="Courier New" panose="02070309020205020404" pitchFamily="49" charset="0"/>
                <a:cs typeface="Courier New" panose="02070309020205020404" pitchFamily="49" charset="0"/>
              </a:rPr>
              <a:t>pd</a:t>
            </a:r>
            <a:r>
              <a:rPr lang="en-CA" sz="1600" noProof="0" dirty="0" smtClean="0">
                <a:latin typeface="Courier New" panose="02070309020205020404" pitchFamily="49" charset="0"/>
                <a:cs typeface="Courier New" panose="02070309020205020404" pitchFamily="49" charset="0"/>
              </a:rPr>
              <a:t>))</a:t>
            </a:r>
          </a:p>
          <a:p>
            <a:pPr marL="457200" lvl="1" indent="0">
              <a:buNone/>
            </a:pPr>
            <a:r>
              <a:rPr lang="en-CA" sz="1600" noProof="0" dirty="0" smtClean="0">
                <a:latin typeface="Courier New" panose="02070309020205020404" pitchFamily="49" charset="0"/>
                <a:cs typeface="Courier New" panose="02070309020205020404" pitchFamily="49" charset="0"/>
              </a:rPr>
              <a:t>axis([1 7 60 75])</a:t>
            </a:r>
          </a:p>
          <a:p>
            <a:r>
              <a:rPr lang="en-CA" sz="1600" noProof="0" dirty="0" smtClean="0">
                <a:latin typeface="Courier New" panose="02070309020205020404" pitchFamily="49" charset="0"/>
                <a:cs typeface="Courier New" panose="02070309020205020404" pitchFamily="49" charset="0"/>
              </a:rPr>
              <a:t>end</a:t>
            </a:r>
            <a:endParaRPr lang="en-CA" sz="1600" noProof="0" dirty="0">
              <a:latin typeface="Courier New" panose="02070309020205020404" pitchFamily="49" charset="0"/>
              <a:cs typeface="Courier New" panose="02070309020205020404" pitchFamily="49" charset="0"/>
            </a:endParaRPr>
          </a:p>
        </p:txBody>
      </p:sp>
      <p:sp>
        <p:nvSpPr>
          <p:cNvPr id="3" name="Title 2"/>
          <p:cNvSpPr>
            <a:spLocks noGrp="1"/>
          </p:cNvSpPr>
          <p:nvPr>
            <p:ph type="title"/>
          </p:nvPr>
        </p:nvSpPr>
        <p:spPr>
          <a:xfrm>
            <a:off x="87086" y="228600"/>
            <a:ext cx="8752114" cy="609600"/>
          </a:xfrm>
        </p:spPr>
        <p:txBody>
          <a:bodyPr/>
          <a:lstStyle/>
          <a:p>
            <a:r>
              <a:rPr lang="en-CA" noProof="0" dirty="0" smtClean="0"/>
              <a:t>Least Squares Interpolation with Polynomials of different order</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pic>
        <p:nvPicPr>
          <p:cNvPr id="6" name="Picture 2"/>
          <p:cNvPicPr>
            <a:picLocks noChangeAspect="1" noChangeArrowheads="1"/>
          </p:cNvPicPr>
          <p:nvPr/>
        </p:nvPicPr>
        <p:blipFill>
          <a:blip r:embed="rId2"/>
          <a:srcRect/>
          <a:stretch>
            <a:fillRect/>
          </a:stretch>
        </p:blipFill>
        <p:spPr bwMode="auto">
          <a:xfrm>
            <a:off x="4308077" y="2385579"/>
            <a:ext cx="4694695" cy="27560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en-CA" altLang="en-US" noProof="0" dirty="0" smtClean="0"/>
              <a:t>Ensc180 Calendar</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6"/>
          <p:cNvGraphicFramePr>
            <a:graphicFrameLocks noGrp="1"/>
          </p:cNvGraphicFramePr>
          <p:nvPr>
            <p:extLst>
              <p:ext uri="{D42A27DB-BD31-4B8C-83A1-F6EECF244321}">
                <p14:modId xmlns:p14="http://schemas.microsoft.com/office/powerpoint/2010/main" val="2890610351"/>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b="0" kern="1200" noProof="0" dirty="0" smtClean="0">
                          <a:solidFill>
                            <a:schemeClr val="tx1"/>
                          </a:solidFill>
                          <a:latin typeface="+mn-lt"/>
                          <a:ea typeface="+mn-ea"/>
                          <a:cs typeface="+mn-cs"/>
                        </a:rPr>
                        <a:t>1</a:t>
                      </a:r>
                      <a:endParaRPr lang="en-US" sz="1800" b="0" kern="1200" noProof="0" dirty="0">
                        <a:solidFill>
                          <a:schemeClr val="tx1"/>
                        </a:solidFill>
                        <a:latin typeface="+mn-lt"/>
                        <a:ea typeface="+mn-ea"/>
                        <a:cs typeface="+mn-cs"/>
                      </a:endParaRPr>
                    </a:p>
                  </a:txBody>
                  <a:tcPr marL="91432" marR="91432" marT="45709" marB="45709"/>
                </a:tc>
                <a:tc>
                  <a:txBody>
                    <a:bodyPr/>
                    <a:lstStyle/>
                    <a:p>
                      <a:r>
                        <a:rPr lang="en-US" sz="1800" b="0" kern="1200" noProof="0" dirty="0" smtClean="0">
                          <a:solidFill>
                            <a:schemeClr val="tx1"/>
                          </a:solidFill>
                          <a:latin typeface="+mn-lt"/>
                          <a:ea typeface="+mn-ea"/>
                          <a:cs typeface="+mn-cs"/>
                        </a:rPr>
                        <a:t>Introduction to MATLAB</a:t>
                      </a:r>
                      <a:endParaRPr lang="en-US" sz="1800" b="0" kern="1200" noProof="0" dirty="0">
                        <a:solidFill>
                          <a:schemeClr val="tx1"/>
                        </a:solidFill>
                        <a:latin typeface="+mn-lt"/>
                        <a:ea typeface="+mn-ea"/>
                        <a:cs typeface="+mn-cs"/>
                      </a:endParaRPr>
                    </a:p>
                  </a:txBody>
                  <a:tcPr marL="91432" marR="91432" marT="45709" marB="45709"/>
                </a:tc>
              </a:tr>
              <a:tr h="370751">
                <a:tc>
                  <a:txBody>
                    <a:bodyPr/>
                    <a:lstStyle/>
                    <a:p>
                      <a:r>
                        <a:rPr lang="en-US" sz="1800" b="0" noProof="0" dirty="0" smtClean="0">
                          <a:solidFill>
                            <a:schemeClr val="tx1"/>
                          </a:solidFill>
                        </a:rPr>
                        <a:t>2</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Flow control &amp; Data Structures</a:t>
                      </a:r>
                      <a:endParaRPr lang="en-US" sz="1800" b="0" noProof="0" dirty="0">
                        <a:solidFill>
                          <a:schemeClr val="tx1"/>
                        </a:solidFill>
                      </a:endParaRPr>
                    </a:p>
                  </a:txBody>
                  <a:tcPr marL="91432" marR="91432" marT="45709" marB="45709"/>
                </a:tc>
              </a:tr>
              <a:tr h="370751">
                <a:tc>
                  <a:txBody>
                    <a:bodyPr/>
                    <a:lstStyle/>
                    <a:p>
                      <a:r>
                        <a:rPr lang="en-US" sz="1800" noProof="0" dirty="0" smtClean="0"/>
                        <a:t>3</a:t>
                      </a:r>
                      <a:endParaRPr lang="en-US" sz="1800" noProof="0" dirty="0"/>
                    </a:p>
                  </a:txBody>
                  <a:tcPr marL="91432" marR="91432" marT="45709" marB="45709"/>
                </a:tc>
                <a:tc>
                  <a:txBody>
                    <a:bodyPr/>
                    <a:lstStyle/>
                    <a:p>
                      <a:r>
                        <a:rPr lang="en-US" sz="1800" noProof="0" dirty="0" smtClean="0"/>
                        <a:t>Plotting</a:t>
                      </a:r>
                      <a:endParaRPr lang="en-US" sz="1800" noProof="0" dirty="0"/>
                    </a:p>
                  </a:txBody>
                  <a:tcPr marL="91432" marR="91432" marT="45709" marB="45709"/>
                </a:tc>
              </a:tr>
              <a:tr h="370751">
                <a:tc>
                  <a:txBody>
                    <a:bodyPr/>
                    <a:lstStyle/>
                    <a:p>
                      <a:r>
                        <a:rPr lang="en-US" sz="1800" noProof="0" dirty="0" smtClean="0"/>
                        <a:t>4</a:t>
                      </a:r>
                      <a:endParaRPr lang="en-US" sz="1800" noProof="0" dirty="0"/>
                    </a:p>
                  </a:txBody>
                  <a:tcPr marL="91432" marR="91432" marT="45709" marB="45709"/>
                </a:tc>
                <a:tc>
                  <a:txBody>
                    <a:bodyPr/>
                    <a:lstStyle/>
                    <a:p>
                      <a:r>
                        <a:rPr lang="en-US" sz="1800" noProof="0" dirty="0" smtClean="0"/>
                        <a:t>Strings &amp; File IO</a:t>
                      </a:r>
                      <a:endParaRPr lang="en-US" sz="1800" noProof="0" dirty="0"/>
                    </a:p>
                  </a:txBody>
                  <a:tcPr marL="91432" marR="91432" marT="45709" marB="45709"/>
                </a:tc>
              </a:tr>
              <a:tr h="370751">
                <a:tc>
                  <a:txBody>
                    <a:bodyPr/>
                    <a:lstStyle/>
                    <a:p>
                      <a:r>
                        <a:rPr lang="en-US" sz="1800" noProof="0" dirty="0" smtClean="0"/>
                        <a:t>5</a:t>
                      </a:r>
                      <a:endParaRPr lang="en-US" sz="1800" noProof="0" dirty="0"/>
                    </a:p>
                  </a:txBody>
                  <a:tcPr marL="91432" marR="91432" marT="45709" marB="45709"/>
                </a:tc>
                <a:tc>
                  <a:txBody>
                    <a:bodyPr/>
                    <a:lstStyle/>
                    <a:p>
                      <a:r>
                        <a:rPr lang="en-US" sz="1800" noProof="0" dirty="0" smtClean="0"/>
                        <a:t>Complex Numbers</a:t>
                      </a:r>
                      <a:endParaRPr lang="en-US" sz="1800" noProof="0" dirty="0"/>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noProof="0" dirty="0" smtClean="0"/>
                        <a:t>7</a:t>
                      </a:r>
                      <a:endParaRPr lang="en-US" sz="1800" noProof="0" dirty="0"/>
                    </a:p>
                  </a:txBody>
                  <a:tcPr marL="91432" marR="91432" marT="45709" marB="45709"/>
                </a:tc>
                <a:tc>
                  <a:txBody>
                    <a:bodyPr/>
                    <a:lstStyle/>
                    <a:p>
                      <a:r>
                        <a:rPr lang="en-US" sz="1800" baseline="0" noProof="0" dirty="0" smtClean="0"/>
                        <a:t>Linear </a:t>
                      </a:r>
                      <a:r>
                        <a:rPr lang="en-US" sz="1800" noProof="0" dirty="0" smtClean="0"/>
                        <a:t>Algebra</a:t>
                      </a:r>
                      <a:endParaRPr lang="en-US" sz="1800" noProof="0" dirty="0"/>
                    </a:p>
                  </a:txBody>
                  <a:tcPr marL="91432" marR="91432" marT="45709" marB="45709"/>
                </a:tc>
              </a:tr>
              <a:tr h="370751">
                <a:tc>
                  <a:txBody>
                    <a:bodyPr/>
                    <a:lstStyle/>
                    <a:p>
                      <a:r>
                        <a:rPr lang="en-US" sz="1800" noProof="0" dirty="0" smtClean="0"/>
                        <a:t>8</a:t>
                      </a:r>
                      <a:endParaRPr lang="en-US" sz="1800" noProof="0" dirty="0"/>
                    </a:p>
                  </a:txBody>
                  <a:tcPr marL="91432" marR="91432" marT="45709" marB="45709"/>
                </a:tc>
                <a:tc>
                  <a:txBody>
                    <a:bodyPr/>
                    <a:lstStyle/>
                    <a:p>
                      <a:r>
                        <a:rPr lang="en-US" sz="1800" noProof="0" dirty="0" smtClean="0"/>
                        <a:t>Statistics &amp; Data Analysis</a:t>
                      </a:r>
                      <a:endParaRPr lang="en-US" sz="1800" noProof="0" dirty="0"/>
                    </a:p>
                  </a:txBody>
                  <a:tcPr marL="91432" marR="91432" marT="45709" marB="45709"/>
                </a:tc>
              </a:tr>
              <a:tr h="640055">
                <a:tc>
                  <a:txBody>
                    <a:bodyPr/>
                    <a:lstStyle/>
                    <a:p>
                      <a:r>
                        <a:rPr lang="en-US" sz="1800" b="1" kern="1200" noProof="0" dirty="0" smtClean="0">
                          <a:solidFill>
                            <a:srgbClr val="FF0000"/>
                          </a:solidFill>
                          <a:latin typeface="+mn-lt"/>
                          <a:ea typeface="+mn-ea"/>
                          <a:cs typeface="+mn-cs"/>
                        </a:rPr>
                        <a:t>9</a:t>
                      </a:r>
                      <a:endParaRPr lang="en-US" sz="1800" b="1" kern="1200" noProof="0" dirty="0">
                        <a:solidFill>
                          <a:srgbClr val="FF0000"/>
                        </a:solidFill>
                        <a:latin typeface="+mn-lt"/>
                        <a:ea typeface="+mn-ea"/>
                        <a:cs typeface="+mn-cs"/>
                      </a:endParaRPr>
                    </a:p>
                  </a:txBody>
                  <a:tcPr marL="91432" marR="91432" marT="45709" marB="45709"/>
                </a:tc>
                <a:tc>
                  <a:txBody>
                    <a:bodyPr/>
                    <a:lstStyle/>
                    <a:p>
                      <a:r>
                        <a:rPr lang="en-US" sz="1800" b="1" kern="1200" noProof="0" dirty="0" smtClean="0">
                          <a:solidFill>
                            <a:srgbClr val="FF0000"/>
                          </a:solidFill>
                          <a:latin typeface="+mn-lt"/>
                          <a:ea typeface="+mn-ea"/>
                          <a:cs typeface="+mn-cs"/>
                        </a:rPr>
                        <a:t>Polynomial Approximation, Curve Fitting</a:t>
                      </a:r>
                      <a:endParaRPr lang="en-US" sz="1800" b="1" kern="1200" noProof="0" dirty="0">
                        <a:solidFill>
                          <a:srgbClr val="FF0000"/>
                        </a:solidFill>
                        <a:latin typeface="+mn-lt"/>
                        <a:ea typeface="+mn-ea"/>
                        <a:cs typeface="+mn-cs"/>
                      </a:endParaRPr>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extLst>
      <p:ext uri="{BB962C8B-B14F-4D97-AF65-F5344CB8AC3E}">
        <p14:creationId xmlns:p14="http://schemas.microsoft.com/office/powerpoint/2010/main" val="17585354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0722" y="993359"/>
            <a:ext cx="8343900" cy="4822825"/>
          </a:xfrm>
        </p:spPr>
        <p:txBody>
          <a:bodyPr/>
          <a:lstStyle/>
          <a:p>
            <a:pPr algn="just">
              <a:buFont typeface="Arial" pitchFamily="34" charset="0"/>
              <a:buChar char="•"/>
            </a:pPr>
            <a:r>
              <a:rPr lang="en-CA" noProof="0" dirty="0" smtClean="0"/>
              <a:t>In numerical analysis, Lagrange polynomials are used for polynomial </a:t>
            </a:r>
          </a:p>
          <a:p>
            <a:pPr algn="just"/>
            <a:r>
              <a:rPr lang="en-CA" noProof="0" dirty="0" smtClean="0"/>
              <a:t>      interpolation. </a:t>
            </a:r>
          </a:p>
          <a:p>
            <a:pPr algn="just">
              <a:buFont typeface="Arial" pitchFamily="34" charset="0"/>
              <a:buChar char="•"/>
            </a:pPr>
            <a:r>
              <a:rPr lang="en-CA" noProof="0" dirty="0" smtClean="0"/>
              <a:t>For a given set of distinct </a:t>
            </a:r>
            <a:r>
              <a:rPr lang="en-CA" noProof="0" dirty="0" err="1" smtClean="0"/>
              <a:t>Xj</a:t>
            </a:r>
            <a:r>
              <a:rPr lang="en-CA" noProof="0" dirty="0" smtClean="0"/>
              <a:t>   and </a:t>
            </a:r>
            <a:r>
              <a:rPr lang="en-CA" noProof="0" dirty="0" err="1" smtClean="0"/>
              <a:t>Yj</a:t>
            </a:r>
            <a:r>
              <a:rPr lang="en-CA" noProof="0" dirty="0" smtClean="0"/>
              <a:t>   , the Lagrange polynomial is the polynomial Y=f(X) of the least degree that at each point </a:t>
            </a:r>
            <a:r>
              <a:rPr lang="en-CA" noProof="0" dirty="0" err="1" smtClean="0"/>
              <a:t>Xj</a:t>
            </a:r>
            <a:r>
              <a:rPr lang="en-CA" noProof="0" dirty="0" smtClean="0"/>
              <a:t> assumes the corresponding value </a:t>
            </a:r>
            <a:r>
              <a:rPr lang="en-CA" noProof="0" dirty="0" err="1" smtClean="0"/>
              <a:t>Yj</a:t>
            </a:r>
            <a:r>
              <a:rPr lang="en-CA" noProof="0" dirty="0" smtClean="0"/>
              <a:t>. </a:t>
            </a:r>
          </a:p>
          <a:p>
            <a:pPr algn="just"/>
            <a:endParaRPr lang="en-CA" noProof="0" dirty="0" smtClean="0"/>
          </a:p>
          <a:p>
            <a:pPr algn="just">
              <a:buFont typeface="Arial" pitchFamily="34" charset="0"/>
              <a:buChar char="•"/>
            </a:pPr>
            <a:r>
              <a:rPr lang="en-CA" noProof="0" dirty="0" smtClean="0"/>
              <a:t>If you have a set </a:t>
            </a:r>
            <a:r>
              <a:rPr lang="en-CA" noProof="0" dirty="0" err="1" smtClean="0"/>
              <a:t>Xj</a:t>
            </a:r>
            <a:r>
              <a:rPr lang="en-CA" noProof="0" dirty="0" smtClean="0"/>
              <a:t>, </a:t>
            </a:r>
            <a:r>
              <a:rPr lang="en-CA" noProof="0" dirty="0" err="1" smtClean="0"/>
              <a:t>Yj</a:t>
            </a:r>
            <a:r>
              <a:rPr lang="en-CA" noProof="0" dirty="0" smtClean="0"/>
              <a:t> on a cartesian plane, there will always exist an         the order polynomial of the form </a:t>
            </a:r>
          </a:p>
          <a:p>
            <a:pPr algn="just"/>
            <a:r>
              <a:rPr lang="en-CA" noProof="0" dirty="0" smtClean="0"/>
              <a:t>     </a:t>
            </a:r>
            <a:r>
              <a:rPr lang="en-CA" sz="1600" noProof="0" dirty="0" smtClean="0">
                <a:latin typeface="Courier" pitchFamily="49" charset="0"/>
              </a:rPr>
              <a:t>      </a:t>
            </a:r>
          </a:p>
          <a:p>
            <a:pPr algn="just"/>
            <a:r>
              <a:rPr lang="en-CA" sz="1600" noProof="0" dirty="0" smtClean="0">
                <a:latin typeface="Courier" pitchFamily="49" charset="0"/>
              </a:rPr>
              <a:t>                          </a:t>
            </a:r>
          </a:p>
          <a:p>
            <a:pPr algn="just"/>
            <a:r>
              <a:rPr lang="en-CA" sz="1600" noProof="0" dirty="0" smtClean="0">
                <a:latin typeface="Courier" pitchFamily="49" charset="0"/>
              </a:rPr>
              <a:t>   </a:t>
            </a:r>
            <a:r>
              <a:rPr lang="en-CA" noProof="0" dirty="0" smtClean="0"/>
              <a:t>which passes through all the points.</a:t>
            </a:r>
          </a:p>
          <a:p>
            <a:pPr algn="just"/>
            <a:r>
              <a:rPr lang="en-CA" noProof="0" dirty="0" smtClean="0"/>
              <a:t>  </a:t>
            </a:r>
          </a:p>
        </p:txBody>
      </p:sp>
      <p:sp>
        <p:nvSpPr>
          <p:cNvPr id="3" name="Title 2"/>
          <p:cNvSpPr>
            <a:spLocks noGrp="1"/>
          </p:cNvSpPr>
          <p:nvPr>
            <p:ph type="title"/>
          </p:nvPr>
        </p:nvSpPr>
        <p:spPr/>
        <p:txBody>
          <a:bodyPr/>
          <a:lstStyle/>
          <a:p>
            <a:pPr lvl="1" algn="ctr"/>
            <a:r>
              <a:rPr lang="en-CA" noProof="0" dirty="0" smtClean="0"/>
              <a:t>Lagrange Interpolation</a:t>
            </a:r>
            <a:endParaRPr lang="en-CA" noProof="0"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114300" cy="190500"/>
          </a:xfrm>
          <a:prstGeom prst="rect">
            <a:avLst/>
          </a:prstGeom>
          <a:noFill/>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114300" cy="190500"/>
          </a:xfrm>
          <a:prstGeom prst="rect">
            <a:avLst/>
          </a:prstGeom>
          <a:noFill/>
        </p:spPr>
      </p:pic>
      <p:sp>
        <p:nvSpPr>
          <p:cNvPr id="9"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graphicFrame>
        <p:nvGraphicFramePr>
          <p:cNvPr id="10" name="Object 9"/>
          <p:cNvGraphicFramePr>
            <a:graphicFrameLocks noChangeAspect="1"/>
          </p:cNvGraphicFramePr>
          <p:nvPr>
            <p:extLst>
              <p:ext uri="{D42A27DB-BD31-4B8C-83A1-F6EECF244321}">
                <p14:modId xmlns:p14="http://schemas.microsoft.com/office/powerpoint/2010/main" val="3100973291"/>
              </p:ext>
            </p:extLst>
          </p:nvPr>
        </p:nvGraphicFramePr>
        <p:xfrm>
          <a:off x="1301028" y="3631311"/>
          <a:ext cx="6731349" cy="655875"/>
        </p:xfrm>
        <a:graphic>
          <a:graphicData uri="http://schemas.openxmlformats.org/presentationml/2006/ole">
            <mc:AlternateContent xmlns:mc="http://schemas.openxmlformats.org/markup-compatibility/2006">
              <mc:Choice xmlns:v="urn:schemas-microsoft-com:vml" Requires="v">
                <p:oleObj spid="_x0000_s7444" name="Document" r:id="rId5" imgW="3322902" imgH="321761" progId="Word.Document.12">
                  <p:embed/>
                </p:oleObj>
              </mc:Choice>
              <mc:Fallback>
                <p:oleObj name="Document" r:id="rId5" imgW="3322902" imgH="321761" progId="Word.Document.12">
                  <p:embed/>
                  <p:pic>
                    <p:nvPicPr>
                      <p:cNvPr id="0" name=""/>
                      <p:cNvPicPr/>
                      <p:nvPr/>
                    </p:nvPicPr>
                    <p:blipFill>
                      <a:blip r:embed="rId6"/>
                      <a:stretch>
                        <a:fillRect/>
                      </a:stretch>
                    </p:blipFill>
                    <p:spPr>
                      <a:xfrm>
                        <a:off x="1301028" y="3631311"/>
                        <a:ext cx="6731349" cy="655875"/>
                      </a:xfrm>
                      <a:prstGeom prst="rect">
                        <a:avLst/>
                      </a:prstGeom>
                    </p:spPr>
                  </p:pic>
                </p:oleObj>
              </mc:Fallback>
            </mc:AlternateContent>
          </a:graphicData>
        </a:graphic>
      </p:graphicFrame>
      <p:sp>
        <p:nvSpPr>
          <p:cNvPr id="12" name="CasellaDiTesto 11"/>
          <p:cNvSpPr txBox="1"/>
          <p:nvPr/>
        </p:nvSpPr>
        <p:spPr>
          <a:xfrm>
            <a:off x="0" y="4934799"/>
            <a:ext cx="8803037" cy="1200329"/>
          </a:xfrm>
          <a:prstGeom prst="rect">
            <a:avLst/>
          </a:prstGeom>
          <a:noFill/>
        </p:spPr>
        <p:txBody>
          <a:bodyPr wrap="square" rtlCol="0">
            <a:spAutoFit/>
          </a:bodyPr>
          <a:lstStyle/>
          <a:p>
            <a:pPr algn="ctr"/>
            <a:r>
              <a:rPr lang="it-IT" b="1" i="1" dirty="0" err="1" smtClean="0">
                <a:solidFill>
                  <a:srgbClr val="FF0000"/>
                </a:solidFill>
                <a:effectLst>
                  <a:outerShdw blurRad="38100" dist="38100" dir="2700000" algn="tl">
                    <a:srgbClr val="000000">
                      <a:alpha val="43137"/>
                    </a:srgbClr>
                  </a:outerShdw>
                </a:effectLst>
              </a:rPr>
              <a:t>Please</a:t>
            </a:r>
            <a:r>
              <a:rPr lang="it-IT" b="1" i="1" dirty="0" smtClean="0">
                <a:solidFill>
                  <a:srgbClr val="FF0000"/>
                </a:solidFill>
                <a:effectLst>
                  <a:outerShdw blurRad="38100" dist="38100" dir="2700000" algn="tl">
                    <a:srgbClr val="000000">
                      <a:alpha val="43137"/>
                    </a:srgbClr>
                  </a:outerShdw>
                </a:effectLst>
              </a:rPr>
              <a:t> note </a:t>
            </a:r>
            <a:r>
              <a:rPr lang="it-IT" b="1" i="1" dirty="0" err="1" smtClean="0">
                <a:solidFill>
                  <a:srgbClr val="FF0000"/>
                </a:solidFill>
                <a:effectLst>
                  <a:outerShdw blurRad="38100" dist="38100" dir="2700000" algn="tl">
                    <a:srgbClr val="000000">
                      <a:alpha val="43137"/>
                    </a:srgbClr>
                  </a:outerShdw>
                </a:effectLst>
              </a:rPr>
              <a:t>that</a:t>
            </a:r>
            <a:r>
              <a:rPr lang="it-IT" b="1" i="1" dirty="0" smtClean="0">
                <a:solidFill>
                  <a:srgbClr val="FF0000"/>
                </a:solidFill>
                <a:effectLst>
                  <a:outerShdw blurRad="38100" dist="38100" dir="2700000" algn="tl">
                    <a:srgbClr val="000000">
                      <a:alpha val="43137"/>
                    </a:srgbClr>
                  </a:outerShdw>
                </a:effectLst>
              </a:rPr>
              <a:t>, </a:t>
            </a:r>
            <a:r>
              <a:rPr lang="it-IT" b="1" i="1" dirty="0" err="1" smtClean="0">
                <a:solidFill>
                  <a:srgbClr val="FF0000"/>
                </a:solidFill>
                <a:effectLst>
                  <a:outerShdw blurRad="38100" dist="38100" dir="2700000" algn="tl">
                    <a:srgbClr val="000000">
                      <a:alpha val="43137"/>
                    </a:srgbClr>
                  </a:outerShdw>
                </a:effectLst>
              </a:rPr>
              <a:t>differently</a:t>
            </a:r>
            <a:r>
              <a:rPr lang="it-IT" b="1" i="1" dirty="0" smtClean="0">
                <a:solidFill>
                  <a:srgbClr val="FF0000"/>
                </a:solidFill>
                <a:effectLst>
                  <a:outerShdw blurRad="38100" dist="38100" dir="2700000" algn="tl">
                    <a:srgbClr val="000000">
                      <a:alpha val="43137"/>
                    </a:srgbClr>
                  </a:outerShdw>
                </a:effectLst>
              </a:rPr>
              <a:t> from </a:t>
            </a:r>
            <a:r>
              <a:rPr lang="it-IT" b="1" i="1" dirty="0" err="1" smtClean="0">
                <a:solidFill>
                  <a:srgbClr val="FF0000"/>
                </a:solidFill>
                <a:effectLst>
                  <a:outerShdw blurRad="38100" dist="38100" dir="2700000" algn="tl">
                    <a:srgbClr val="000000">
                      <a:alpha val="43137"/>
                    </a:srgbClr>
                  </a:outerShdw>
                </a:effectLst>
              </a:rPr>
              <a:t>Regression</a:t>
            </a:r>
            <a:r>
              <a:rPr lang="it-IT" b="1" i="1" dirty="0" smtClean="0">
                <a:solidFill>
                  <a:srgbClr val="FF0000"/>
                </a:solidFill>
                <a:effectLst>
                  <a:outerShdw blurRad="38100" dist="38100" dir="2700000" algn="tl">
                    <a:srgbClr val="000000">
                      <a:alpha val="43137"/>
                    </a:srgbClr>
                  </a:outerShdw>
                </a:effectLst>
              </a:rPr>
              <a:t> </a:t>
            </a:r>
            <a:r>
              <a:rPr lang="it-IT" b="1" i="1" dirty="0" err="1" smtClean="0">
                <a:solidFill>
                  <a:srgbClr val="FF0000"/>
                </a:solidFill>
                <a:effectLst>
                  <a:outerShdw blurRad="38100" dist="38100" dir="2700000" algn="tl">
                    <a:srgbClr val="000000">
                      <a:alpha val="43137"/>
                    </a:srgbClr>
                  </a:outerShdw>
                </a:effectLst>
              </a:rPr>
              <a:t>methods</a:t>
            </a:r>
            <a:r>
              <a:rPr lang="it-IT" b="1" i="1" dirty="0" smtClean="0">
                <a:solidFill>
                  <a:srgbClr val="FF0000"/>
                </a:solidFill>
                <a:effectLst>
                  <a:outerShdw blurRad="38100" dist="38100" dir="2700000" algn="tl">
                    <a:srgbClr val="000000">
                      <a:alpha val="43137"/>
                    </a:srgbClr>
                  </a:outerShdw>
                </a:effectLst>
              </a:rPr>
              <a:t>, in </a:t>
            </a:r>
            <a:r>
              <a:rPr lang="it-IT" b="1" i="1" dirty="0" err="1" smtClean="0">
                <a:solidFill>
                  <a:srgbClr val="FF0000"/>
                </a:solidFill>
                <a:effectLst>
                  <a:outerShdw blurRad="38100" dist="38100" dir="2700000" algn="tl">
                    <a:srgbClr val="000000">
                      <a:alpha val="43137"/>
                    </a:srgbClr>
                  </a:outerShdw>
                </a:effectLst>
              </a:rPr>
              <a:t>this</a:t>
            </a:r>
            <a:r>
              <a:rPr lang="it-IT" b="1" i="1" dirty="0" smtClean="0">
                <a:solidFill>
                  <a:srgbClr val="FF0000"/>
                </a:solidFill>
                <a:effectLst>
                  <a:outerShdw blurRad="38100" dist="38100" dir="2700000" algn="tl">
                    <a:srgbClr val="000000">
                      <a:alpha val="43137"/>
                    </a:srgbClr>
                  </a:outerShdw>
                </a:effectLst>
              </a:rPr>
              <a:t> case the </a:t>
            </a:r>
            <a:r>
              <a:rPr lang="it-IT" b="1" i="1" dirty="0" err="1" smtClean="0">
                <a:solidFill>
                  <a:srgbClr val="FF0000"/>
                </a:solidFill>
                <a:effectLst>
                  <a:outerShdw blurRad="38100" dist="38100" dir="2700000" algn="tl">
                    <a:srgbClr val="000000">
                      <a:alpha val="43137"/>
                    </a:srgbClr>
                  </a:outerShdw>
                </a:effectLst>
              </a:rPr>
              <a:t>polynomial</a:t>
            </a:r>
            <a:r>
              <a:rPr lang="it-IT" b="1" i="1" dirty="0" smtClean="0">
                <a:solidFill>
                  <a:srgbClr val="FF0000"/>
                </a:solidFill>
                <a:effectLst>
                  <a:outerShdw blurRad="38100" dist="38100" dir="2700000" algn="tl">
                    <a:srgbClr val="000000">
                      <a:alpha val="43137"/>
                    </a:srgbClr>
                  </a:outerShdw>
                </a:effectLst>
              </a:rPr>
              <a:t> must by </a:t>
            </a:r>
            <a:r>
              <a:rPr lang="it-IT" b="1" i="1" dirty="0" err="1" smtClean="0">
                <a:solidFill>
                  <a:srgbClr val="FF0000"/>
                </a:solidFill>
                <a:effectLst>
                  <a:outerShdw blurRad="38100" dist="38100" dir="2700000" algn="tl">
                    <a:srgbClr val="000000">
                      <a:alpha val="43137"/>
                    </a:srgbClr>
                  </a:outerShdw>
                </a:effectLst>
              </a:rPr>
              <a:t>definition</a:t>
            </a:r>
            <a:r>
              <a:rPr lang="it-IT" b="1" i="1" dirty="0" smtClean="0">
                <a:solidFill>
                  <a:srgbClr val="FF0000"/>
                </a:solidFill>
                <a:effectLst>
                  <a:outerShdw blurRad="38100" dist="38100" dir="2700000" algn="tl">
                    <a:srgbClr val="000000">
                      <a:alpha val="43137"/>
                    </a:srgbClr>
                  </a:outerShdw>
                </a:effectLst>
              </a:rPr>
              <a:t> PASS THROUGH  </a:t>
            </a:r>
            <a:r>
              <a:rPr lang="it-IT" b="1" i="1" dirty="0" err="1" smtClean="0">
                <a:solidFill>
                  <a:srgbClr val="FF0000"/>
                </a:solidFill>
                <a:effectLst>
                  <a:outerShdw blurRad="38100" dist="38100" dir="2700000" algn="tl">
                    <a:srgbClr val="000000">
                      <a:alpha val="43137"/>
                    </a:srgbClr>
                  </a:outerShdw>
                </a:effectLst>
              </a:rPr>
              <a:t>all</a:t>
            </a:r>
            <a:r>
              <a:rPr lang="it-IT" b="1" i="1" dirty="0" smtClean="0">
                <a:solidFill>
                  <a:srgbClr val="FF0000"/>
                </a:solidFill>
                <a:effectLst>
                  <a:outerShdw blurRad="38100" dist="38100" dir="2700000" algn="tl">
                    <a:srgbClr val="000000">
                      <a:alpha val="43137"/>
                    </a:srgbClr>
                  </a:outerShdw>
                </a:effectLst>
              </a:rPr>
              <a:t> the </a:t>
            </a:r>
            <a:r>
              <a:rPr lang="it-IT" b="1" i="1" dirty="0" err="1" smtClean="0">
                <a:solidFill>
                  <a:srgbClr val="FF0000"/>
                </a:solidFill>
                <a:effectLst>
                  <a:outerShdw blurRad="38100" dist="38100" dir="2700000" algn="tl">
                    <a:srgbClr val="000000">
                      <a:alpha val="43137"/>
                    </a:srgbClr>
                  </a:outerShdw>
                </a:effectLst>
              </a:rPr>
              <a:t>points</a:t>
            </a:r>
            <a:r>
              <a:rPr lang="it-IT" b="1" i="1" dirty="0" smtClean="0">
                <a:solidFill>
                  <a:srgbClr val="FF0000"/>
                </a:solidFill>
                <a:effectLst>
                  <a:outerShdw blurRad="38100" dist="38100" dir="2700000" algn="tl">
                    <a:srgbClr val="000000">
                      <a:alpha val="43137"/>
                    </a:srgbClr>
                  </a:outerShdw>
                </a:effectLst>
              </a:rPr>
              <a:t>, </a:t>
            </a:r>
            <a:r>
              <a:rPr lang="it-IT" b="1" i="1" dirty="0" err="1" smtClean="0">
                <a:solidFill>
                  <a:srgbClr val="FF0000"/>
                </a:solidFill>
                <a:effectLst>
                  <a:outerShdw blurRad="38100" dist="38100" dir="2700000" algn="tl">
                    <a:srgbClr val="000000">
                      <a:alpha val="43137"/>
                    </a:srgbClr>
                  </a:outerShdw>
                </a:effectLst>
              </a:rPr>
              <a:t>not</a:t>
            </a:r>
            <a:r>
              <a:rPr lang="it-IT" b="1" i="1" dirty="0" smtClean="0">
                <a:solidFill>
                  <a:srgbClr val="FF0000"/>
                </a:solidFill>
                <a:effectLst>
                  <a:outerShdw blurRad="38100" dist="38100" dir="2700000" algn="tl">
                    <a:srgbClr val="000000">
                      <a:alpha val="43137"/>
                    </a:srgbClr>
                  </a:outerShdw>
                </a:effectLst>
              </a:rPr>
              <a:t> </a:t>
            </a:r>
            <a:r>
              <a:rPr lang="it-IT" b="1" i="1" dirty="0" err="1" smtClean="0">
                <a:solidFill>
                  <a:srgbClr val="FF0000"/>
                </a:solidFill>
                <a:effectLst>
                  <a:outerShdw blurRad="38100" dist="38100" dir="2700000" algn="tl">
                    <a:srgbClr val="000000">
                      <a:alpha val="43137"/>
                    </a:srgbClr>
                  </a:outerShdw>
                </a:effectLst>
              </a:rPr>
              <a:t>minimize</a:t>
            </a:r>
            <a:r>
              <a:rPr lang="it-IT" b="1" i="1" dirty="0" smtClean="0">
                <a:solidFill>
                  <a:srgbClr val="FF0000"/>
                </a:solidFill>
                <a:effectLst>
                  <a:outerShdw blurRad="38100" dist="38100" dir="2700000" algn="tl">
                    <a:srgbClr val="000000">
                      <a:alpha val="43137"/>
                    </a:srgbClr>
                  </a:outerShdw>
                </a:effectLst>
              </a:rPr>
              <a:t> the </a:t>
            </a:r>
            <a:r>
              <a:rPr lang="it-IT" b="1" i="1" dirty="0" err="1" smtClean="0">
                <a:solidFill>
                  <a:srgbClr val="FF0000"/>
                </a:solidFill>
                <a:effectLst>
                  <a:outerShdw blurRad="38100" dist="38100" dir="2700000" algn="tl">
                    <a:srgbClr val="000000">
                      <a:alpha val="43137"/>
                    </a:srgbClr>
                  </a:outerShdw>
                </a:effectLst>
              </a:rPr>
              <a:t>distance</a:t>
            </a:r>
            <a:endParaRPr lang="en-US"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2688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44774" y="2645258"/>
            <a:ext cx="8316626" cy="1618939"/>
          </a:xfrm>
        </p:spPr>
        <p:txBody>
          <a:bodyPr/>
          <a:lstStyle/>
          <a:p>
            <a:pPr algn="ctr"/>
            <a:r>
              <a:rPr lang="en-CA" sz="1600" b="1" i="1" u="sng" noProof="0" dirty="0" smtClean="0">
                <a:solidFill>
                  <a:srgbClr val="7030A0"/>
                </a:solidFill>
              </a:rPr>
              <a:t>Joseph Louis Lagrange (1736-1813), based on work of  Edward </a:t>
            </a:r>
            <a:r>
              <a:rPr lang="en-CA" sz="1600" b="1" i="1" u="sng" noProof="0" dirty="0" err="1" smtClean="0">
                <a:solidFill>
                  <a:srgbClr val="7030A0"/>
                </a:solidFill>
              </a:rPr>
              <a:t>Waring</a:t>
            </a:r>
            <a:r>
              <a:rPr lang="en-CA" sz="1600" b="1" i="1" u="sng" noProof="0" dirty="0" smtClean="0">
                <a:solidFill>
                  <a:srgbClr val="7030A0"/>
                </a:solidFill>
              </a:rPr>
              <a:t> (1736-1798) and Leonhard Euler (1707-1783) came up with a neat approach to finding this polynomial, which is to construct a set of `basis' polynomials which are zero at all the specified points except for one, then scale and add them to match all the control points.  </a:t>
            </a:r>
          </a:p>
          <a:p>
            <a:pPr algn="ctr"/>
            <a:endParaRPr lang="en-CA" sz="1600" noProof="0" dirty="0" smtClean="0"/>
          </a:p>
          <a:p>
            <a:pPr algn="ctr"/>
            <a:endParaRPr lang="en-CA" sz="1600" noProof="0" dirty="0" smtClean="0"/>
          </a:p>
          <a:p>
            <a:pPr algn="ctr"/>
            <a:endParaRPr lang="en-CA" sz="1600" noProof="0" dirty="0"/>
          </a:p>
        </p:txBody>
      </p:sp>
      <p:sp>
        <p:nvSpPr>
          <p:cNvPr id="3" name="Titolo 2"/>
          <p:cNvSpPr>
            <a:spLocks noGrp="1"/>
          </p:cNvSpPr>
          <p:nvPr>
            <p:ph type="title"/>
          </p:nvPr>
        </p:nvSpPr>
        <p:spPr/>
        <p:txBody>
          <a:bodyPr/>
          <a:lstStyle/>
          <a:p>
            <a:r>
              <a:rPr lang="en-CA" noProof="0" dirty="0" smtClean="0"/>
              <a:t>Polynomial Interpolation in Lagrange Form</a:t>
            </a:r>
            <a:endParaRPr lang="en-CA" noProof="0" dirty="0"/>
          </a:p>
        </p:txBody>
      </p:sp>
      <p:pic>
        <p:nvPicPr>
          <p:cNvPr id="10242" name="Picture 2" descr="Edwardwar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671" y="923243"/>
            <a:ext cx="1052827" cy="136341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Leonhard Euler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322" y="923243"/>
            <a:ext cx="1047750" cy="1309687"/>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360" y="934487"/>
            <a:ext cx="1282284" cy="1442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7" name="Picture 7" descr="L(x) := \sum_{j=0}^{k} y_j \ell_j(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387" y="4971982"/>
            <a:ext cx="1914209" cy="662612"/>
          </a:xfrm>
          <a:prstGeom prst="rect">
            <a:avLst/>
          </a:prstGeom>
          <a:noFill/>
          <a:extLst>
            <a:ext uri="{909E8E84-426E-40DD-AFC4-6F175D3DCCD1}">
              <a14:hiddenFill xmlns:a14="http://schemas.microsoft.com/office/drawing/2010/main">
                <a:solidFill>
                  <a:srgbClr val="FFFFFF"/>
                </a:solidFill>
              </a14:hiddenFill>
            </a:ext>
          </a:extLst>
        </p:spPr>
      </p:pic>
      <p:pic>
        <p:nvPicPr>
          <p:cNvPr id="10249" name="Picture 9" descr="\ell_j(x) := \prod_{\begin{smallmatrix}0\le m\le k\\ m\neq j\end{smallmatrix}} \frac{x-x_m}{x_j-x_m} = \frac{(x-x_0)}{(x_j-x_0)} \cdots \frac{(x-x_{j-1})}{(x_j-x_{j-1})} \frac{(x-x_{j+1})}{(x_j-x_{j+1})} \cdots \frac{(x-x_k)}{(x_j-x_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3962" y="5026412"/>
            <a:ext cx="6200775" cy="666751"/>
          </a:xfrm>
          <a:prstGeom prst="rect">
            <a:avLst/>
          </a:prstGeom>
          <a:noFill/>
          <a:extLst>
            <a:ext uri="{909E8E84-426E-40DD-AFC4-6F175D3DCCD1}">
              <a14:hiddenFill xmlns:a14="http://schemas.microsoft.com/office/drawing/2010/main">
                <a:solidFill>
                  <a:srgbClr val="FFFFFF"/>
                </a:solidFill>
              </a14:hiddenFill>
            </a:ext>
          </a:extLst>
        </p:spPr>
      </p:pic>
      <p:sp>
        <p:nvSpPr>
          <p:cNvPr id="13" name="Segnaposto contenuto 1"/>
          <p:cNvSpPr txBox="1">
            <a:spLocks/>
          </p:cNvSpPr>
          <p:nvPr/>
        </p:nvSpPr>
        <p:spPr bwMode="auto">
          <a:xfrm>
            <a:off x="358567" y="4270230"/>
            <a:ext cx="7993505" cy="434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lgn="ctr"/>
            <a:r>
              <a:rPr lang="en-US" sz="1600" i="1" u="sng" kern="0" dirty="0" smtClean="0"/>
              <a:t>Given a set of  k+1 samples, or “Control Points” </a:t>
            </a:r>
            <a:r>
              <a:rPr lang="en-US" sz="1600" i="1" u="sng" kern="0" dirty="0" err="1" smtClean="0"/>
              <a:t>x</a:t>
            </a:r>
            <a:r>
              <a:rPr lang="en-US" sz="1600" i="1" u="sng" kern="0" baseline="-25000" dirty="0" err="1" smtClean="0"/>
              <a:t>j</a:t>
            </a:r>
            <a:r>
              <a:rPr lang="en-US" sz="1600" i="1" u="sng" kern="0" baseline="-25000" dirty="0" smtClean="0"/>
              <a:t> </a:t>
            </a:r>
            <a:r>
              <a:rPr lang="en-US" sz="1600" i="1" u="sng" kern="0" dirty="0" smtClean="0"/>
              <a:t>, </a:t>
            </a:r>
            <a:r>
              <a:rPr lang="en-US" sz="1600" i="1" u="sng" kern="0" dirty="0" err="1" smtClean="0"/>
              <a:t>y</a:t>
            </a:r>
            <a:r>
              <a:rPr lang="en-US" sz="1600" i="1" u="sng" kern="0" baseline="-25000" dirty="0" err="1" smtClean="0"/>
              <a:t>j</a:t>
            </a:r>
            <a:r>
              <a:rPr lang="en-US" sz="1600" i="1" u="sng" kern="0" baseline="-25000" dirty="0" smtClean="0"/>
              <a:t> </a:t>
            </a:r>
            <a:r>
              <a:rPr lang="en-US" sz="1600" i="1" u="sng" kern="0" dirty="0" smtClean="0"/>
              <a:t>with j in [0,k]</a:t>
            </a:r>
          </a:p>
          <a:p>
            <a:pPr algn="ctr"/>
            <a:endParaRPr lang="it-IT" sz="1600" kern="0" dirty="0" smtClean="0"/>
          </a:p>
          <a:p>
            <a:pPr algn="ctr"/>
            <a:endParaRPr lang="it-IT" sz="1600" kern="0" dirty="0" smtClean="0"/>
          </a:p>
          <a:p>
            <a:pPr algn="ctr"/>
            <a:endParaRPr lang="en-US" sz="1600" kern="0" dirty="0"/>
          </a:p>
        </p:txBody>
      </p:sp>
      <p:sp>
        <p:nvSpPr>
          <p:cNvPr id="4" name="CasellaDiTesto 3"/>
          <p:cNvSpPr txBox="1"/>
          <p:nvPr/>
        </p:nvSpPr>
        <p:spPr>
          <a:xfrm>
            <a:off x="7095997" y="6108699"/>
            <a:ext cx="1718740" cy="246221"/>
          </a:xfrm>
          <a:prstGeom prst="rect">
            <a:avLst/>
          </a:prstGeom>
          <a:noFill/>
        </p:spPr>
        <p:txBody>
          <a:bodyPr wrap="none" rtlCol="0">
            <a:spAutoFit/>
          </a:bodyPr>
          <a:lstStyle/>
          <a:p>
            <a:r>
              <a:rPr lang="en-US" sz="1000" dirty="0" smtClean="0"/>
              <a:t>Source: www.wikipedia.org</a:t>
            </a:r>
            <a:endParaRPr lang="en-US" sz="1000" dirty="0"/>
          </a:p>
        </p:txBody>
      </p:sp>
    </p:spTree>
    <p:extLst>
      <p:ext uri="{BB962C8B-B14F-4D97-AF65-F5344CB8AC3E}">
        <p14:creationId xmlns:p14="http://schemas.microsoft.com/office/powerpoint/2010/main" val="400279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8492" y="998358"/>
            <a:ext cx="8632551" cy="4822825"/>
          </a:xfrm>
        </p:spPr>
        <p:txBody>
          <a:bodyPr/>
          <a:lstStyle/>
          <a:p>
            <a:pPr algn="just"/>
            <a:r>
              <a:rPr lang="en-CA" noProof="0" dirty="0" smtClean="0"/>
              <a:t>Given a set of measurements, it is sometimes useful to</a:t>
            </a:r>
            <a:r>
              <a:rPr lang="en-CA" noProof="0" dirty="0" smtClean="0">
                <a:solidFill>
                  <a:schemeClr val="tx1"/>
                </a:solidFill>
                <a:latin typeface="+mn-lt"/>
                <a:ea typeface="+mn-ea"/>
                <a:cs typeface="+mn-cs"/>
              </a:rPr>
              <a:t> estimate values other than at the  given data points: </a:t>
            </a:r>
          </a:p>
          <a:p>
            <a:pPr algn="just"/>
            <a:endParaRPr lang="en-CA" noProof="0" dirty="0" smtClean="0">
              <a:solidFill>
                <a:schemeClr val="tx1"/>
              </a:solidFill>
              <a:latin typeface="+mn-lt"/>
              <a:ea typeface="+mn-ea"/>
              <a:cs typeface="+mn-cs"/>
            </a:endParaRPr>
          </a:p>
          <a:p>
            <a:pPr algn="ctr"/>
            <a:r>
              <a:rPr lang="en-CA" b="1" i="1" u="sng" noProof="0" dirty="0" smtClean="0">
                <a:solidFill>
                  <a:srgbClr val="7030A0"/>
                </a:solidFill>
                <a:effectLst>
                  <a:outerShdw blurRad="38100" dist="38100" dir="2700000" algn="tl">
                    <a:srgbClr val="000000">
                      <a:alpha val="43137"/>
                    </a:srgbClr>
                  </a:outerShdw>
                </a:effectLst>
                <a:latin typeface="+mn-lt"/>
                <a:ea typeface="+mn-ea"/>
                <a:cs typeface="+mn-cs"/>
              </a:rPr>
              <a:t>Interpolation is </a:t>
            </a:r>
            <a:r>
              <a:rPr lang="en-CA" b="1" i="1" u="sng" noProof="0" dirty="0" smtClean="0">
                <a:solidFill>
                  <a:srgbClr val="7030A0"/>
                </a:solidFill>
                <a:effectLst>
                  <a:outerShdw blurRad="38100" dist="38100" dir="2700000" algn="tl">
                    <a:srgbClr val="000000">
                      <a:alpha val="43137"/>
                    </a:srgbClr>
                  </a:outerShdw>
                </a:effectLst>
              </a:rPr>
              <a:t>the practice of </a:t>
            </a:r>
            <a:r>
              <a:rPr lang="en-CA" b="1" i="1" u="sng" noProof="0" dirty="0" smtClean="0">
                <a:solidFill>
                  <a:srgbClr val="7030A0"/>
                </a:solidFill>
                <a:effectLst>
                  <a:outerShdw blurRad="38100" dist="38100" dir="2700000" algn="tl">
                    <a:srgbClr val="000000">
                      <a:alpha val="43137"/>
                    </a:srgbClr>
                  </a:outerShdw>
                </a:effectLst>
                <a:latin typeface="+mn-lt"/>
                <a:ea typeface="+mn-ea"/>
                <a:cs typeface="+mn-cs"/>
              </a:rPr>
              <a:t> estimate the values in between recorded  data points.</a:t>
            </a:r>
          </a:p>
          <a:p>
            <a:pPr algn="ctr"/>
            <a:endParaRPr lang="en-CA" b="1" i="1" u="sng" noProof="0" dirty="0" smtClean="0">
              <a:solidFill>
                <a:srgbClr val="7030A0"/>
              </a:solidFill>
              <a:effectLst>
                <a:outerShdw blurRad="38100" dist="38100" dir="2700000" algn="tl">
                  <a:srgbClr val="000000">
                    <a:alpha val="43137"/>
                  </a:srgbClr>
                </a:outerShdw>
              </a:effectLst>
              <a:latin typeface="+mn-lt"/>
              <a:ea typeface="+mn-ea"/>
              <a:cs typeface="+mn-cs"/>
            </a:endParaRPr>
          </a:p>
          <a:p>
            <a:pPr marL="0" indent="0" algn="ctr"/>
            <a:r>
              <a:rPr lang="en-CA" b="1" i="1" u="sng" noProof="0" dirty="0" smtClean="0">
                <a:solidFill>
                  <a:srgbClr val="C00000"/>
                </a:solidFill>
                <a:effectLst>
                  <a:outerShdw blurRad="38100" dist="38100" dir="2700000" algn="tl">
                    <a:srgbClr val="000000">
                      <a:alpha val="43137"/>
                    </a:srgbClr>
                  </a:outerShdw>
                </a:effectLst>
              </a:rPr>
              <a:t>One way to do this is to fit a curve to the data, and use this for the </a:t>
            </a:r>
          </a:p>
          <a:p>
            <a:pPr algn="ctr"/>
            <a:r>
              <a:rPr lang="en-CA" b="1" i="1" u="sng" noProof="0" dirty="0" smtClean="0">
                <a:solidFill>
                  <a:srgbClr val="C00000"/>
                </a:solidFill>
                <a:effectLst>
                  <a:outerShdw blurRad="38100" dist="38100" dir="2700000" algn="tl">
                    <a:srgbClr val="000000">
                      <a:alpha val="43137"/>
                    </a:srgbClr>
                  </a:outerShdw>
                </a:effectLst>
              </a:rPr>
              <a:t> estimations. </a:t>
            </a:r>
          </a:p>
          <a:p>
            <a:pPr algn="ctr"/>
            <a:endParaRPr lang="en-CA" b="1" i="1" u="sng" noProof="0" dirty="0" smtClean="0">
              <a:solidFill>
                <a:srgbClr val="C00000"/>
              </a:solidFill>
              <a:effectLst>
                <a:outerShdw blurRad="38100" dist="38100" dir="2700000" algn="tl">
                  <a:srgbClr val="000000">
                    <a:alpha val="43137"/>
                  </a:srgbClr>
                </a:outerShdw>
              </a:effectLst>
            </a:endParaRPr>
          </a:p>
          <a:p>
            <a:pPr algn="just">
              <a:buFont typeface="Arial" pitchFamily="34" charset="0"/>
              <a:buChar char="•"/>
            </a:pPr>
            <a:r>
              <a:rPr lang="en-CA" noProof="0" dirty="0" smtClean="0"/>
              <a:t>Interpolation can be performed at different Degrees, trading complexity for precision:</a:t>
            </a:r>
          </a:p>
          <a:p>
            <a:pPr marL="800100" lvl="1" indent="-342900" algn="just">
              <a:buFont typeface="+mj-lt"/>
              <a:buAutoNum type="arabicPeriod"/>
            </a:pPr>
            <a:r>
              <a:rPr lang="en-CA" noProof="0" dirty="0" smtClean="0"/>
              <a:t>Finding the best straight line that goes through data would mean finding the values of a and b in the equation </a:t>
            </a:r>
            <a:r>
              <a:rPr lang="en-CA" dirty="0" smtClean="0"/>
              <a:t>y= a*x + b</a:t>
            </a:r>
            <a:endParaRPr lang="en-CA" sz="1600" noProof="0" dirty="0" smtClean="0"/>
          </a:p>
          <a:p>
            <a:pPr marL="800100" lvl="1" indent="-342900" algn="just">
              <a:buFont typeface="+mj-lt"/>
              <a:buAutoNum type="arabicPeriod"/>
            </a:pPr>
            <a:r>
              <a:rPr lang="en-CA" noProof="0" dirty="0" smtClean="0">
                <a:solidFill>
                  <a:schemeClr val="tx1"/>
                </a:solidFill>
                <a:latin typeface="+mn-lt"/>
                <a:ea typeface="+mn-ea"/>
                <a:cs typeface="+mn-cs"/>
              </a:rPr>
              <a:t>If </a:t>
            </a:r>
            <a:r>
              <a:rPr lang="en-CA" noProof="0" dirty="0" smtClean="0"/>
              <a:t>a straight line cant be fit to data, </a:t>
            </a:r>
            <a:r>
              <a:rPr lang="en-CA" noProof="0" dirty="0" smtClean="0">
                <a:solidFill>
                  <a:schemeClr val="tx1"/>
                </a:solidFill>
                <a:latin typeface="+mn-lt"/>
                <a:ea typeface="+mn-ea"/>
                <a:cs typeface="+mn-cs"/>
              </a:rPr>
              <a:t>curve fitting involves finding polynomials of higher order to fit the data</a:t>
            </a:r>
            <a:endParaRPr lang="en-CA" sz="1600" noProof="0" dirty="0" smtClean="0">
              <a:latin typeface="Courier" pitchFamily="49" charset="0"/>
            </a:endParaRPr>
          </a:p>
          <a:p>
            <a:pPr algn="just"/>
            <a:endParaRPr lang="en-CA" noProof="0" dirty="0" smtClean="0">
              <a:solidFill>
                <a:schemeClr val="tx1"/>
              </a:solidFill>
              <a:latin typeface="+mn-lt"/>
              <a:ea typeface="+mn-ea"/>
              <a:cs typeface="+mn-cs"/>
            </a:endParaRPr>
          </a:p>
          <a:p>
            <a:pPr algn="just"/>
            <a:endParaRPr lang="en-CA" noProof="0" dirty="0" smtClean="0"/>
          </a:p>
          <a:p>
            <a:pPr algn="just"/>
            <a:endParaRPr lang="en-CA" noProof="0" dirty="0" smtClean="0">
              <a:solidFill>
                <a:schemeClr val="tx1"/>
              </a:solidFill>
              <a:latin typeface="+mn-lt"/>
              <a:ea typeface="+mn-ea"/>
              <a:cs typeface="+mn-cs"/>
            </a:endParaRPr>
          </a:p>
          <a:p>
            <a:pPr algn="just"/>
            <a:endParaRPr lang="en-CA" noProof="0" dirty="0" smtClean="0">
              <a:solidFill>
                <a:schemeClr val="tx1"/>
              </a:solidFill>
              <a:latin typeface="+mn-lt"/>
              <a:ea typeface="+mn-ea"/>
              <a:cs typeface="+mn-cs"/>
            </a:endParaRPr>
          </a:p>
        </p:txBody>
      </p:sp>
      <p:sp>
        <p:nvSpPr>
          <p:cNvPr id="3" name="Title 2"/>
          <p:cNvSpPr>
            <a:spLocks noGrp="1"/>
          </p:cNvSpPr>
          <p:nvPr>
            <p:ph type="title"/>
          </p:nvPr>
        </p:nvSpPr>
        <p:spPr/>
        <p:txBody>
          <a:bodyPr/>
          <a:lstStyle/>
          <a:p>
            <a:pPr algn="ctr"/>
            <a:r>
              <a:rPr lang="en-CA" noProof="0" dirty="0" smtClean="0"/>
              <a:t>Interpolation</a:t>
            </a:r>
            <a:endParaRPr lang="en-CA" noProof="0" dirty="0"/>
          </a:p>
        </p:txBody>
      </p:sp>
      <p:sp>
        <p:nvSpPr>
          <p:cNvPr id="4"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CA" noProof="0" dirty="0" smtClean="0"/>
              <a:t>Applications</a:t>
            </a:r>
            <a:endParaRPr lang="en-CA" noProof="0" dirty="0"/>
          </a:p>
        </p:txBody>
      </p:sp>
      <p:sp>
        <p:nvSpPr>
          <p:cNvPr id="2" name="Content Placeholder 1"/>
          <p:cNvSpPr>
            <a:spLocks noGrp="1"/>
          </p:cNvSpPr>
          <p:nvPr>
            <p:ph sz="half" idx="1"/>
          </p:nvPr>
        </p:nvSpPr>
        <p:spPr>
          <a:xfrm>
            <a:off x="0" y="2449286"/>
            <a:ext cx="8572500" cy="3781696"/>
          </a:xfrm>
        </p:spPr>
        <p:txBody>
          <a:bodyPr/>
          <a:lstStyle/>
          <a:p>
            <a:endParaRPr lang="en-CA" sz="1800" noProof="0" dirty="0" smtClean="0"/>
          </a:p>
          <a:p>
            <a:pPr marL="285750" indent="-285750">
              <a:buFont typeface="Arial" panose="020B0604020202020204" pitchFamily="34" charset="0"/>
              <a:buChar char="•"/>
            </a:pPr>
            <a:r>
              <a:rPr lang="en-CA" sz="1800" noProof="0" dirty="0" smtClean="0"/>
              <a:t>Image Processing. Interpolation is used in image processing to interpolate missing pixel values. </a:t>
            </a:r>
          </a:p>
          <a:p>
            <a:pPr marL="0" indent="0"/>
            <a:endParaRPr lang="en-CA" sz="1800" noProof="0" dirty="0" smtClean="0"/>
          </a:p>
          <a:p>
            <a:pPr>
              <a:buFont typeface="Arial" pitchFamily="34" charset="0"/>
              <a:buChar char="•"/>
            </a:pPr>
            <a:r>
              <a:rPr lang="en-CA" sz="1800" noProof="0" dirty="0" smtClean="0"/>
              <a:t>Sound Processing. Interpolation is used in sound processing to increase the number of samples in a time sample.</a:t>
            </a:r>
            <a:endParaRPr lang="en-CA" sz="1800" noProof="0" dirty="0"/>
          </a:p>
        </p:txBody>
      </p:sp>
      <p:sp>
        <p:nvSpPr>
          <p:cNvPr id="7"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
        <p:nvSpPr>
          <p:cNvPr id="5" name="Rettangolo 4"/>
          <p:cNvSpPr/>
          <p:nvPr/>
        </p:nvSpPr>
        <p:spPr>
          <a:xfrm>
            <a:off x="157397" y="1035885"/>
            <a:ext cx="8521908" cy="646331"/>
          </a:xfrm>
          <a:prstGeom prst="rect">
            <a:avLst/>
          </a:prstGeom>
        </p:spPr>
        <p:txBody>
          <a:bodyPr wrap="square">
            <a:spAutoFit/>
          </a:bodyPr>
          <a:lstStyle/>
          <a:p>
            <a:pPr marL="342900" lvl="0" indent="-342900">
              <a:spcBef>
                <a:spcPct val="20000"/>
              </a:spcBef>
              <a:buClr>
                <a:srgbClr val="9E0927"/>
              </a:buClr>
            </a:pPr>
            <a:r>
              <a:rPr lang="en-US" sz="1800" kern="0" dirty="0">
                <a:solidFill>
                  <a:srgbClr val="000000"/>
                </a:solidFill>
                <a:latin typeface="Helvetica"/>
                <a:ea typeface="ＭＳ Ｐゴシック"/>
              </a:rPr>
              <a:t>Interpolation is used into </a:t>
            </a:r>
            <a:r>
              <a:rPr lang="en-US" sz="1800" kern="0" dirty="0" smtClean="0">
                <a:solidFill>
                  <a:srgbClr val="000000"/>
                </a:solidFill>
                <a:latin typeface="Helvetica"/>
                <a:ea typeface="ＭＳ Ｐゴシック"/>
              </a:rPr>
              <a:t>numerous areas</a:t>
            </a:r>
            <a:r>
              <a:rPr lang="en-US" sz="1800" kern="0" dirty="0">
                <a:solidFill>
                  <a:srgbClr val="000000"/>
                </a:solidFill>
                <a:latin typeface="Helvetica"/>
                <a:ea typeface="ＭＳ Ｐゴシック"/>
              </a:rPr>
              <a:t>: Some interesting applications are </a:t>
            </a:r>
            <a:r>
              <a:rPr lang="en-US" sz="1800" kern="0" dirty="0" smtClean="0">
                <a:solidFill>
                  <a:srgbClr val="000000"/>
                </a:solidFill>
                <a:latin typeface="Helvetica"/>
                <a:ea typeface="ＭＳ Ｐゴシック"/>
              </a:rPr>
              <a:t>decompression </a:t>
            </a:r>
            <a:r>
              <a:rPr lang="en-US" sz="1800" kern="0" dirty="0">
                <a:solidFill>
                  <a:srgbClr val="000000"/>
                </a:solidFill>
                <a:latin typeface="Helvetica"/>
                <a:ea typeface="ＭＳ Ｐゴシック"/>
              </a:rPr>
              <a:t>of stored data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2"/>
          <p:cNvSpPr>
            <a:spLocks noGrp="1"/>
          </p:cNvSpPr>
          <p:nvPr>
            <p:ph type="title"/>
          </p:nvPr>
        </p:nvSpPr>
        <p:spPr/>
        <p:txBody>
          <a:bodyPr/>
          <a:lstStyle/>
          <a:p>
            <a:pPr algn="ctr"/>
            <a:r>
              <a:rPr lang="en-CA" noProof="0" dirty="0" smtClean="0"/>
              <a:t>Polynomials in MATLAB</a:t>
            </a:r>
          </a:p>
        </p:txBody>
      </p:sp>
      <p:sp>
        <p:nvSpPr>
          <p:cNvPr id="5" name="Content Placeholder 4"/>
          <p:cNvSpPr>
            <a:spLocks noGrp="1"/>
          </p:cNvSpPr>
          <p:nvPr>
            <p:ph idx="1"/>
          </p:nvPr>
        </p:nvSpPr>
        <p:spPr>
          <a:xfrm>
            <a:off x="530950" y="1074939"/>
            <a:ext cx="8040949" cy="4144762"/>
          </a:xfrm>
        </p:spPr>
        <p:txBody>
          <a:bodyPr/>
          <a:lstStyle/>
          <a:p>
            <a:pPr algn="just"/>
            <a:r>
              <a:rPr lang="en-CA" sz="1600" noProof="0" dirty="0" smtClean="0">
                <a:solidFill>
                  <a:schemeClr val="tx1"/>
                </a:solidFill>
                <a:latin typeface="+mn-lt"/>
                <a:ea typeface="+mn-ea"/>
                <a:cs typeface="+mn-cs"/>
              </a:rPr>
              <a:t>Polynomials of different degrees or orders can be used for interpolation. The </a:t>
            </a:r>
          </a:p>
          <a:p>
            <a:pPr algn="just"/>
            <a:r>
              <a:rPr lang="en-CA" sz="1600" noProof="0" dirty="0" smtClean="0">
                <a:solidFill>
                  <a:schemeClr val="tx1"/>
                </a:solidFill>
                <a:latin typeface="+mn-lt"/>
                <a:ea typeface="+mn-ea"/>
                <a:cs typeface="+mn-cs"/>
              </a:rPr>
              <a:t>degree of a polynomial is the integer of the highest exponent in the expression. For example:</a:t>
            </a:r>
          </a:p>
          <a:p>
            <a:pPr algn="just">
              <a:buFont typeface="Arial" pitchFamily="34" charset="0"/>
              <a:buChar char="•"/>
            </a:pPr>
            <a:r>
              <a:rPr lang="en-CA" sz="1600" noProof="0" dirty="0" smtClean="0">
                <a:solidFill>
                  <a:schemeClr val="tx1"/>
                </a:solidFill>
                <a:latin typeface="+mn-lt"/>
                <a:ea typeface="+mn-ea"/>
                <a:cs typeface="+mn-cs"/>
              </a:rPr>
              <a:t>A straight line is a first-order (or degree 1) polynomial of the form </a:t>
            </a:r>
            <a:endParaRPr lang="en-CA" sz="1100" noProof="0" dirty="0" smtClean="0">
              <a:latin typeface="Calibri "/>
              <a:cs typeface="Calibri "/>
            </a:endParaRPr>
          </a:p>
          <a:p>
            <a:pPr algn="just">
              <a:buFont typeface="Arial" pitchFamily="34" charset="0"/>
              <a:buChar char="•"/>
            </a:pPr>
            <a:endParaRPr lang="en-CA" sz="1100" noProof="0" dirty="0" smtClean="0">
              <a:solidFill>
                <a:schemeClr val="tx1"/>
              </a:solidFill>
              <a:latin typeface="Calibri "/>
              <a:cs typeface="Calibri "/>
            </a:endParaRPr>
          </a:p>
          <a:p>
            <a:pPr algn="just">
              <a:buFont typeface="Arial" pitchFamily="34" charset="0"/>
              <a:buChar char="•"/>
            </a:pPr>
            <a:r>
              <a:rPr lang="en-CA" sz="1600" noProof="0" dirty="0" smtClean="0">
                <a:solidFill>
                  <a:schemeClr val="tx1"/>
                </a:solidFill>
                <a:latin typeface="+mn-lt"/>
                <a:ea typeface="+mn-ea"/>
                <a:cs typeface="+mn-cs"/>
              </a:rPr>
              <a:t>A quadratic is a second-order (or degree 2) polynomial of the form </a:t>
            </a:r>
          </a:p>
          <a:p>
            <a:pPr algn="just">
              <a:buFont typeface="Arial" pitchFamily="34" charset="0"/>
              <a:buChar char="•"/>
            </a:pPr>
            <a:endParaRPr lang="en-CA" sz="1600" noProof="0" dirty="0" smtClean="0">
              <a:solidFill>
                <a:schemeClr val="tx1"/>
              </a:solidFill>
              <a:latin typeface="+mn-lt"/>
              <a:ea typeface="+mn-ea"/>
              <a:cs typeface="+mn-cs"/>
            </a:endParaRPr>
          </a:p>
          <a:p>
            <a:pPr algn="just">
              <a:buFont typeface="Arial" pitchFamily="34" charset="0"/>
              <a:buChar char="•"/>
            </a:pPr>
            <a:r>
              <a:rPr lang="en-CA" sz="1600" noProof="0" dirty="0" smtClean="0">
                <a:solidFill>
                  <a:schemeClr val="tx1"/>
                </a:solidFill>
                <a:latin typeface="+mn-lt"/>
                <a:ea typeface="+mn-ea"/>
                <a:cs typeface="+mn-cs"/>
              </a:rPr>
              <a:t>A cubic is a third order (or degree 3) polynomial  of the form </a:t>
            </a:r>
          </a:p>
          <a:p>
            <a:pPr algn="just">
              <a:buFont typeface="Arial" pitchFamily="34" charset="0"/>
              <a:buChar char="•"/>
            </a:pPr>
            <a:endParaRPr lang="en-CA" sz="1600" noProof="0" dirty="0" smtClean="0">
              <a:solidFill>
                <a:schemeClr val="tx1"/>
              </a:solidFill>
              <a:latin typeface="+mn-lt"/>
              <a:ea typeface="+mn-ea"/>
              <a:cs typeface="+mn-cs"/>
            </a:endParaRPr>
          </a:p>
          <a:p>
            <a:pPr algn="just">
              <a:buFont typeface="Arial" pitchFamily="34" charset="0"/>
              <a:buChar char="•"/>
            </a:pPr>
            <a:endParaRPr lang="en-CA" sz="1600" noProof="0" dirty="0" smtClean="0">
              <a:solidFill>
                <a:schemeClr val="tx1"/>
              </a:solidFill>
              <a:latin typeface="+mn-lt"/>
              <a:ea typeface="+mn-ea"/>
              <a:cs typeface="+mn-cs"/>
            </a:endParaRPr>
          </a:p>
          <a:p>
            <a:pPr algn="just"/>
            <a:r>
              <a:rPr lang="en-CA" sz="1600" noProof="0" dirty="0" smtClean="0">
                <a:solidFill>
                  <a:schemeClr val="tx1"/>
                </a:solidFill>
                <a:latin typeface="+mn-lt"/>
                <a:ea typeface="+mn-ea"/>
                <a:cs typeface="+mn-cs"/>
              </a:rPr>
              <a:t>MATLAB represents a polynomial as a row vector of coefficients. For example, the</a:t>
            </a:r>
          </a:p>
          <a:p>
            <a:pPr algn="just"/>
            <a:r>
              <a:rPr lang="en-CA" sz="1600" noProof="0" dirty="0" smtClean="0">
                <a:solidFill>
                  <a:schemeClr val="tx1"/>
                </a:solidFill>
                <a:latin typeface="+mn-lt"/>
                <a:ea typeface="+mn-ea"/>
                <a:cs typeface="+mn-cs"/>
              </a:rPr>
              <a:t>Polynomial                                       would be represented by the vector [1 2 4 3].</a:t>
            </a:r>
          </a:p>
          <a:p>
            <a:pPr algn="just"/>
            <a:r>
              <a:rPr lang="en-CA" sz="1600" noProof="0" dirty="0" smtClean="0">
                <a:solidFill>
                  <a:schemeClr val="tx1"/>
                </a:solidFill>
                <a:latin typeface="+mn-lt"/>
                <a:ea typeface="+mn-ea"/>
                <a:cs typeface="+mn-cs"/>
              </a:rPr>
              <a:t>We can switch between the “Vector” and the Symbolic form of a polynomial with </a:t>
            </a:r>
          </a:p>
          <a:p>
            <a:pPr algn="just"/>
            <a:r>
              <a:rPr lang="en-CA" sz="1600" noProof="0" dirty="0" smtClean="0">
                <a:solidFill>
                  <a:schemeClr val="tx1"/>
                </a:solidFill>
                <a:latin typeface="+mn-lt"/>
                <a:ea typeface="+mn-ea"/>
                <a:cs typeface="+mn-cs"/>
              </a:rPr>
              <a:t>the </a:t>
            </a:r>
            <a:r>
              <a:rPr lang="en-CA" sz="1600" noProof="0" dirty="0" smtClean="0"/>
              <a:t>MATLAB Commands </a:t>
            </a:r>
            <a:r>
              <a:rPr lang="en-CA" sz="1600" dirty="0">
                <a:latin typeface="Courier New"/>
                <a:cs typeface="Courier New"/>
              </a:rPr>
              <a:t>poly2sym() / </a:t>
            </a:r>
            <a:r>
              <a:rPr lang="en-CA" sz="1600" dirty="0" smtClean="0">
                <a:latin typeface="Courier New"/>
                <a:cs typeface="Courier New"/>
              </a:rPr>
              <a:t>sym2poly()</a:t>
            </a:r>
            <a:endParaRPr lang="en-CA" sz="1600" noProof="0" dirty="0" smtClean="0"/>
          </a:p>
          <a:p>
            <a:pPr algn="just"/>
            <a:r>
              <a:rPr lang="en-CA" sz="1600" noProof="0" dirty="0" smtClean="0"/>
              <a:t> </a:t>
            </a:r>
          </a:p>
          <a:p>
            <a:pPr algn="just"/>
            <a:r>
              <a:rPr lang="en-CA" sz="1600" noProof="0" dirty="0" smtClean="0"/>
              <a:t> </a:t>
            </a:r>
          </a:p>
        </p:txBody>
      </p:sp>
      <p:sp>
        <p:nvSpPr>
          <p:cNvPr id="7"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graphicFrame>
        <p:nvGraphicFramePr>
          <p:cNvPr id="2" name="Object 1"/>
          <p:cNvGraphicFramePr>
            <a:graphicFrameLocks noChangeAspect="1"/>
          </p:cNvGraphicFramePr>
          <p:nvPr>
            <p:extLst>
              <p:ext uri="{D42A27DB-BD31-4B8C-83A1-F6EECF244321}">
                <p14:modId xmlns:p14="http://schemas.microsoft.com/office/powerpoint/2010/main" val="2598527372"/>
              </p:ext>
            </p:extLst>
          </p:nvPr>
        </p:nvGraphicFramePr>
        <p:xfrm>
          <a:off x="468994" y="4190998"/>
          <a:ext cx="4591050" cy="285750"/>
        </p:xfrm>
        <a:graphic>
          <a:graphicData uri="http://schemas.openxmlformats.org/presentationml/2006/ole">
            <mc:AlternateContent xmlns:mc="http://schemas.openxmlformats.org/markup-compatibility/2006">
              <mc:Choice xmlns:v="urn:schemas-microsoft-com:vml" Requires="v">
                <p:oleObj spid="_x0000_s2378" name="Document" r:id="rId4" imgW="3101399" imgH="192193" progId="Word.Document.12">
                  <p:embed/>
                </p:oleObj>
              </mc:Choice>
              <mc:Fallback>
                <p:oleObj name="Document" r:id="rId4" imgW="3101399" imgH="192193" progId="Word.Document.12">
                  <p:embed/>
                  <p:pic>
                    <p:nvPicPr>
                      <p:cNvPr id="0" name="Object 4"/>
                      <p:cNvPicPr>
                        <a:picLocks noChangeAspect="1" noChangeArrowheads="1"/>
                      </p:cNvPicPr>
                      <p:nvPr/>
                    </p:nvPicPr>
                    <p:blipFill>
                      <a:blip r:embed="rId5"/>
                      <a:srcRect/>
                      <a:stretch>
                        <a:fillRect/>
                      </a:stretch>
                    </p:blipFill>
                    <p:spPr bwMode="auto">
                      <a:xfrm>
                        <a:off x="468994" y="4190998"/>
                        <a:ext cx="459105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523063557"/>
              </p:ext>
            </p:extLst>
          </p:nvPr>
        </p:nvGraphicFramePr>
        <p:xfrm>
          <a:off x="628032" y="3423413"/>
          <a:ext cx="4592638" cy="282575"/>
        </p:xfrm>
        <a:graphic>
          <a:graphicData uri="http://schemas.openxmlformats.org/presentationml/2006/ole">
            <mc:AlternateContent xmlns:mc="http://schemas.openxmlformats.org/markup-compatibility/2006">
              <mc:Choice xmlns:v="urn:schemas-microsoft-com:vml" Requires="v">
                <p:oleObj spid="_x0000_s2379" name="Document" r:id="rId7" imgW="3087330" imgH="192193" progId="Word.Document.12">
                  <p:embed/>
                </p:oleObj>
              </mc:Choice>
              <mc:Fallback>
                <p:oleObj name="Document" r:id="rId7" imgW="3087330" imgH="192193" progId="Word.Document.12">
                  <p:embed/>
                  <p:pic>
                    <p:nvPicPr>
                      <p:cNvPr id="0" name=""/>
                      <p:cNvPicPr/>
                      <p:nvPr/>
                    </p:nvPicPr>
                    <p:blipFill>
                      <a:blip r:embed="rId8"/>
                      <a:stretch>
                        <a:fillRect/>
                      </a:stretch>
                    </p:blipFill>
                    <p:spPr>
                      <a:xfrm>
                        <a:off x="628032" y="3423413"/>
                        <a:ext cx="4592638" cy="282575"/>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990695466"/>
              </p:ext>
            </p:extLst>
          </p:nvPr>
        </p:nvGraphicFramePr>
        <p:xfrm>
          <a:off x="238167" y="2706420"/>
          <a:ext cx="4592638" cy="282575"/>
        </p:xfrm>
        <a:graphic>
          <a:graphicData uri="http://schemas.openxmlformats.org/presentationml/2006/ole">
            <mc:AlternateContent xmlns:mc="http://schemas.openxmlformats.org/markup-compatibility/2006">
              <mc:Choice xmlns:v="urn:schemas-microsoft-com:vml" Requires="v">
                <p:oleObj spid="_x0000_s2380" name="Document" r:id="rId10" imgW="3087330" imgH="192193" progId="Word.Document.12">
                  <p:embed/>
                </p:oleObj>
              </mc:Choice>
              <mc:Fallback>
                <p:oleObj name="Document" r:id="rId10" imgW="3087330" imgH="192193" progId="Word.Document.12">
                  <p:embed/>
                  <p:pic>
                    <p:nvPicPr>
                      <p:cNvPr id="0" name="Object 2"/>
                      <p:cNvPicPr>
                        <a:picLocks noChangeAspect="1" noChangeArrowheads="1"/>
                      </p:cNvPicPr>
                      <p:nvPr/>
                    </p:nvPicPr>
                    <p:blipFill>
                      <a:blip r:embed="rId11"/>
                      <a:srcRect/>
                      <a:stretch>
                        <a:fillRect/>
                      </a:stretch>
                    </p:blipFill>
                    <p:spPr bwMode="auto">
                      <a:xfrm>
                        <a:off x="238167" y="2706420"/>
                        <a:ext cx="4592638"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214250074"/>
              </p:ext>
            </p:extLst>
          </p:nvPr>
        </p:nvGraphicFramePr>
        <p:xfrm>
          <a:off x="824582" y="2177893"/>
          <a:ext cx="2844800" cy="280987"/>
        </p:xfrm>
        <a:graphic>
          <a:graphicData uri="http://schemas.openxmlformats.org/presentationml/2006/ole">
            <mc:AlternateContent xmlns:mc="http://schemas.openxmlformats.org/markup-compatibility/2006">
              <mc:Choice xmlns:v="urn:schemas-microsoft-com:vml" Requires="v">
                <p:oleObj spid="_x0000_s2381" name="Document" r:id="rId13" imgW="1925703" imgH="188594" progId="Word.Document.12">
                  <p:embed/>
                </p:oleObj>
              </mc:Choice>
              <mc:Fallback>
                <p:oleObj name="Document" r:id="rId13" imgW="1925703" imgH="188594" progId="Word.Document.12">
                  <p:embed/>
                  <p:pic>
                    <p:nvPicPr>
                      <p:cNvPr id="0" name="Object 3"/>
                      <p:cNvPicPr>
                        <a:picLocks noChangeAspect="1" noChangeArrowheads="1"/>
                      </p:cNvPicPr>
                      <p:nvPr/>
                    </p:nvPicPr>
                    <p:blipFill>
                      <a:blip r:embed="rId14"/>
                      <a:srcRect/>
                      <a:stretch>
                        <a:fillRect/>
                      </a:stretch>
                    </p:blipFill>
                    <p:spPr bwMode="auto">
                      <a:xfrm>
                        <a:off x="824582" y="2177893"/>
                        <a:ext cx="284480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ttangolo 7"/>
          <p:cNvSpPr/>
          <p:nvPr/>
        </p:nvSpPr>
        <p:spPr>
          <a:xfrm>
            <a:off x="533400" y="5305336"/>
            <a:ext cx="3149600" cy="830997"/>
          </a:xfrm>
          <a:prstGeom prst="rect">
            <a:avLst/>
          </a:prstGeom>
        </p:spPr>
        <p:txBody>
          <a:bodyPr wrap="square">
            <a:spAutoFit/>
          </a:bodyPr>
          <a:lstStyle/>
          <a:p>
            <a:pPr algn="just"/>
            <a:r>
              <a:rPr lang="en-CA" sz="1600" dirty="0">
                <a:latin typeface="Courier New"/>
                <a:cs typeface="Courier New"/>
              </a:rPr>
              <a:t>co=[1 2 3 4]</a:t>
            </a:r>
          </a:p>
          <a:p>
            <a:pPr algn="just"/>
            <a:r>
              <a:rPr lang="en-CA" sz="1600" dirty="0">
                <a:latin typeface="Courier New"/>
                <a:cs typeface="Courier New"/>
              </a:rPr>
              <a:t>Poly2sym(co)</a:t>
            </a:r>
          </a:p>
          <a:p>
            <a:pPr algn="just">
              <a:spcAft>
                <a:spcPts val="1200"/>
              </a:spcAft>
            </a:pPr>
            <a:r>
              <a:rPr lang="en-CA" sz="1600" dirty="0" err="1">
                <a:latin typeface="Courier New"/>
                <a:cs typeface="Courier New"/>
              </a:rPr>
              <a:t>Ans</a:t>
            </a:r>
            <a:r>
              <a:rPr lang="en-CA" sz="1600" dirty="0">
                <a:latin typeface="Courier New"/>
                <a:cs typeface="Courier New"/>
              </a:rPr>
              <a:t> = x^3+2*x^2+3*x+4</a:t>
            </a:r>
          </a:p>
        </p:txBody>
      </p:sp>
      <p:sp>
        <p:nvSpPr>
          <p:cNvPr id="9" name="Rettangolo 8"/>
          <p:cNvSpPr/>
          <p:nvPr/>
        </p:nvSpPr>
        <p:spPr>
          <a:xfrm>
            <a:off x="4216400" y="5274558"/>
            <a:ext cx="4572000" cy="830997"/>
          </a:xfrm>
          <a:prstGeom prst="rect">
            <a:avLst/>
          </a:prstGeom>
        </p:spPr>
        <p:txBody>
          <a:bodyPr>
            <a:spAutoFit/>
          </a:bodyPr>
          <a:lstStyle/>
          <a:p>
            <a:pPr algn="just">
              <a:spcAft>
                <a:spcPts val="0"/>
              </a:spcAft>
            </a:pPr>
            <a:r>
              <a:rPr lang="en-CA" sz="1600" dirty="0">
                <a:latin typeface="Courier New"/>
                <a:cs typeface="Courier New"/>
              </a:rPr>
              <a:t>p = x^3+2*x^2+3*x+4</a:t>
            </a:r>
          </a:p>
          <a:p>
            <a:pPr algn="just">
              <a:spcAft>
                <a:spcPts val="0"/>
              </a:spcAft>
            </a:pPr>
            <a:r>
              <a:rPr lang="en-CA" sz="1600" dirty="0">
                <a:latin typeface="Courier New"/>
                <a:cs typeface="Courier New"/>
              </a:rPr>
              <a:t>sym2poly(P)</a:t>
            </a:r>
          </a:p>
          <a:p>
            <a:pPr algn="just">
              <a:spcAft>
                <a:spcPts val="0"/>
              </a:spcAft>
            </a:pPr>
            <a:r>
              <a:rPr lang="en-CA" sz="1600" dirty="0">
                <a:latin typeface="Courier New"/>
                <a:cs typeface="Courier New"/>
              </a:rPr>
              <a:t>   </a:t>
            </a:r>
            <a:r>
              <a:rPr lang="en-CA" sz="1600" dirty="0" err="1">
                <a:latin typeface="Courier New"/>
                <a:cs typeface="Courier New"/>
              </a:rPr>
              <a:t>ans</a:t>
            </a:r>
            <a:r>
              <a:rPr lang="en-CA" sz="1600" dirty="0">
                <a:latin typeface="Courier New"/>
                <a:cs typeface="Courier New"/>
              </a:rPr>
              <a:t> = 1     2     3     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7455" y="1228478"/>
            <a:ext cx="7958707" cy="4822825"/>
          </a:xfrm>
        </p:spPr>
        <p:txBody>
          <a:bodyPr/>
          <a:lstStyle/>
          <a:p>
            <a:pPr algn="just">
              <a:spcAft>
                <a:spcPts val="1200"/>
              </a:spcAft>
            </a:pPr>
            <a:endParaRPr lang="en-CA" sz="1600" noProof="0" dirty="0" smtClean="0">
              <a:latin typeface="Courier New"/>
              <a:cs typeface="Courier New"/>
            </a:endParaRPr>
          </a:p>
          <a:p>
            <a:pPr algn="just">
              <a:buFont typeface="Arial" panose="020B0604020202020204" pitchFamily="34" charset="0"/>
              <a:buChar char="•"/>
            </a:pPr>
            <a:r>
              <a:rPr lang="en-CA" sz="1600" noProof="0" dirty="0" smtClean="0"/>
              <a:t>The values y of a given polynomial at x=[x</a:t>
            </a:r>
            <a:r>
              <a:rPr lang="en-CA" sz="1600" baseline="-25000" noProof="0" dirty="0" smtClean="0"/>
              <a:t>1</a:t>
            </a:r>
            <a:r>
              <a:rPr lang="en-CA" sz="1600" noProof="0" dirty="0" smtClean="0"/>
              <a:t>… </a:t>
            </a:r>
            <a:r>
              <a:rPr lang="en-CA" sz="1600" noProof="0" dirty="0" err="1" smtClean="0"/>
              <a:t>x</a:t>
            </a:r>
            <a:r>
              <a:rPr lang="en-CA" sz="1600" baseline="-25000" noProof="0" dirty="0" err="1" smtClean="0"/>
              <a:t>n</a:t>
            </a:r>
            <a:r>
              <a:rPr lang="en-CA" sz="1600" noProof="0" dirty="0" smtClean="0"/>
              <a:t>] are given by the command </a:t>
            </a:r>
            <a:r>
              <a:rPr lang="en-CA" sz="1600" noProof="0" dirty="0" smtClean="0">
                <a:latin typeface="Courier New" panose="02070309020205020404" pitchFamily="49" charset="0"/>
                <a:cs typeface="Courier New" panose="02070309020205020404" pitchFamily="49" charset="0"/>
              </a:rPr>
              <a:t>y=</a:t>
            </a:r>
            <a:r>
              <a:rPr lang="en-CA" sz="1600" noProof="0" dirty="0" err="1" smtClean="0">
                <a:latin typeface="Courier New" panose="02070309020205020404" pitchFamily="49" charset="0"/>
                <a:cs typeface="Courier New" panose="02070309020205020404" pitchFamily="49" charset="0"/>
              </a:rPr>
              <a:t>polyval</a:t>
            </a:r>
            <a:r>
              <a:rPr lang="en-CA" sz="1600" noProof="0" dirty="0" smtClean="0">
                <a:latin typeface="Courier New" panose="02070309020205020404" pitchFamily="49" charset="0"/>
                <a:cs typeface="Courier New" panose="02070309020205020404" pitchFamily="49" charset="0"/>
              </a:rPr>
              <a:t>(</a:t>
            </a:r>
            <a:r>
              <a:rPr lang="en-CA" sz="1600" noProof="0" dirty="0" err="1" smtClean="0">
                <a:latin typeface="Courier New" panose="02070309020205020404" pitchFamily="49" charset="0"/>
                <a:cs typeface="Courier New" panose="02070309020205020404" pitchFamily="49" charset="0"/>
              </a:rPr>
              <a:t>p,X</a:t>
            </a:r>
            <a:r>
              <a:rPr lang="en-CA" sz="1600" noProof="0" dirty="0" smtClean="0">
                <a:latin typeface="Courier New" panose="02070309020205020404" pitchFamily="49" charset="0"/>
                <a:cs typeface="Courier New" panose="02070309020205020404" pitchFamily="49" charset="0"/>
              </a:rPr>
              <a:t>) </a:t>
            </a:r>
          </a:p>
          <a:p>
            <a:pPr algn="just"/>
            <a:endParaRPr lang="en-CA" sz="1400" noProof="0" dirty="0" smtClean="0"/>
          </a:p>
          <a:p>
            <a:pPr algn="just">
              <a:spcAft>
                <a:spcPts val="1200"/>
              </a:spcAft>
            </a:pPr>
            <a:r>
              <a:rPr lang="en-CA" sz="1400" noProof="0" dirty="0" err="1" smtClean="0">
                <a:latin typeface="Courier New"/>
                <a:cs typeface="Courier New"/>
              </a:rPr>
              <a:t>polyval</a:t>
            </a:r>
            <a:r>
              <a:rPr lang="en-CA" sz="1400" noProof="0" dirty="0" smtClean="0">
                <a:latin typeface="Courier New"/>
                <a:cs typeface="Courier New"/>
              </a:rPr>
              <a:t>([1 2 3 4],[2 3])</a:t>
            </a:r>
          </a:p>
          <a:p>
            <a:pPr algn="just">
              <a:spcAft>
                <a:spcPts val="1200"/>
              </a:spcAft>
            </a:pPr>
            <a:r>
              <a:rPr lang="en-CA" sz="1400" noProof="0" dirty="0" err="1" smtClean="0">
                <a:latin typeface="Courier New"/>
                <a:cs typeface="Courier New"/>
              </a:rPr>
              <a:t>ans</a:t>
            </a:r>
            <a:r>
              <a:rPr lang="en-CA" sz="1400" noProof="0" dirty="0" smtClean="0">
                <a:latin typeface="Courier New"/>
                <a:cs typeface="Courier New"/>
              </a:rPr>
              <a:t> =    26    58</a:t>
            </a:r>
          </a:p>
          <a:p>
            <a:pPr algn="just">
              <a:spcAft>
                <a:spcPts val="1200"/>
              </a:spcAft>
            </a:pPr>
            <a:endParaRPr lang="en-CA" sz="1600" noProof="0" dirty="0" smtClean="0">
              <a:latin typeface="Courier New"/>
              <a:cs typeface="Courier New"/>
            </a:endParaRPr>
          </a:p>
          <a:p>
            <a:pPr algn="just"/>
            <a:endParaRPr lang="en-CA" sz="1600" noProof="0" dirty="0" smtClean="0"/>
          </a:p>
          <a:p>
            <a:endParaRPr lang="en-CA" sz="1600" noProof="0" dirty="0"/>
          </a:p>
        </p:txBody>
      </p:sp>
      <p:sp>
        <p:nvSpPr>
          <p:cNvPr id="3" name="Title 2"/>
          <p:cNvSpPr>
            <a:spLocks noGrp="1"/>
          </p:cNvSpPr>
          <p:nvPr>
            <p:ph type="title"/>
          </p:nvPr>
        </p:nvSpPr>
        <p:spPr/>
        <p:txBody>
          <a:bodyPr/>
          <a:lstStyle/>
          <a:p>
            <a:r>
              <a:rPr lang="en-CA" noProof="0" dirty="0" smtClean="0"/>
              <a:t>Polynomials </a:t>
            </a:r>
            <a:r>
              <a:rPr lang="en-CA" noProof="0" dirty="0" err="1" smtClean="0"/>
              <a:t>Cont</a:t>
            </a:r>
            <a:r>
              <a:rPr lang="en-CA" noProof="0" dirty="0" smtClean="0"/>
              <a:t>…</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5684" y="1228478"/>
            <a:ext cx="7958707" cy="4822825"/>
          </a:xfrm>
        </p:spPr>
        <p:txBody>
          <a:bodyPr/>
          <a:lstStyle/>
          <a:p>
            <a:pPr algn="just">
              <a:buFont typeface="Arial" panose="020B0604020202020204" pitchFamily="34" charset="0"/>
              <a:buChar char="•"/>
            </a:pPr>
            <a:r>
              <a:rPr lang="en-CA" sz="1600" noProof="0" dirty="0" smtClean="0"/>
              <a:t>The roots (values of x that forces y=0) of a given Polynomial p can be obtained with the command  </a:t>
            </a:r>
            <a:r>
              <a:rPr lang="en-CA" sz="1600" dirty="0" smtClean="0">
                <a:latin typeface="Courier New" panose="02070309020205020404" pitchFamily="49" charset="0"/>
                <a:cs typeface="Courier New" panose="02070309020205020404" pitchFamily="49" charset="0"/>
              </a:rPr>
              <a:t>r=roots(p)</a:t>
            </a:r>
            <a:endParaRPr lang="en-CA" sz="1600" dirty="0">
              <a:latin typeface="Courier New" panose="02070309020205020404" pitchFamily="49" charset="0"/>
              <a:cs typeface="Courier New" panose="02070309020205020404" pitchFamily="49" charset="0"/>
            </a:endParaRPr>
          </a:p>
          <a:p>
            <a:pPr marL="0" indent="0" algn="just"/>
            <a:endParaRPr lang="en-CA" sz="1600" noProof="0" dirty="0" smtClean="0"/>
          </a:p>
          <a:p>
            <a:pPr algn="just"/>
            <a:r>
              <a:rPr lang="en-CA" sz="1400" noProof="0" dirty="0" smtClean="0">
                <a:latin typeface="Courier New"/>
                <a:cs typeface="Courier New"/>
              </a:rPr>
              <a:t>r=roots([1 2 3 4])</a:t>
            </a:r>
          </a:p>
          <a:p>
            <a:pPr algn="just"/>
            <a:r>
              <a:rPr lang="en-CA" sz="1400" noProof="0" dirty="0" smtClean="0">
                <a:latin typeface="Courier New"/>
                <a:cs typeface="Courier New"/>
              </a:rPr>
              <a:t>r =</a:t>
            </a:r>
          </a:p>
          <a:p>
            <a:pPr algn="just"/>
            <a:r>
              <a:rPr lang="en-CA" sz="1400" noProof="0" dirty="0" smtClean="0">
                <a:latin typeface="Courier New"/>
                <a:cs typeface="Courier New"/>
              </a:rPr>
              <a:t>  -1.6506 + 0.0000i</a:t>
            </a:r>
          </a:p>
          <a:p>
            <a:pPr algn="just"/>
            <a:r>
              <a:rPr lang="en-CA" sz="1400" noProof="0" dirty="0" smtClean="0">
                <a:latin typeface="Courier New"/>
                <a:cs typeface="Courier New"/>
              </a:rPr>
              <a:t>  -0.1747 + 1.5469i</a:t>
            </a:r>
          </a:p>
          <a:p>
            <a:pPr algn="just"/>
            <a:r>
              <a:rPr lang="en-CA" sz="1400" noProof="0" dirty="0" smtClean="0">
                <a:latin typeface="Courier New"/>
                <a:cs typeface="Courier New"/>
              </a:rPr>
              <a:t>  -0.1747 - 1.5469i</a:t>
            </a:r>
          </a:p>
          <a:p>
            <a:pPr algn="just"/>
            <a:endParaRPr lang="en-CA" sz="1600" noProof="0" dirty="0" smtClean="0">
              <a:latin typeface="Courier New"/>
              <a:cs typeface="Courier New"/>
            </a:endParaRPr>
          </a:p>
          <a:p>
            <a:pPr algn="just"/>
            <a:endParaRPr lang="en-CA" sz="1600" noProof="0" dirty="0" smtClean="0">
              <a:latin typeface="Courier New"/>
              <a:cs typeface="Courier New"/>
            </a:endParaRPr>
          </a:p>
          <a:p>
            <a:pPr algn="just">
              <a:buFont typeface="Arial" panose="020B0604020202020204" pitchFamily="34" charset="0"/>
              <a:buChar char="•"/>
            </a:pPr>
            <a:r>
              <a:rPr lang="en-CA" sz="1600" noProof="0" dirty="0" smtClean="0"/>
              <a:t>Given the roots x=[x</a:t>
            </a:r>
            <a:r>
              <a:rPr lang="en-CA" sz="1600" baseline="-25000" noProof="0" dirty="0" smtClean="0"/>
              <a:t>1</a:t>
            </a:r>
            <a:r>
              <a:rPr lang="en-CA" sz="1600" noProof="0" dirty="0" smtClean="0"/>
              <a:t>… </a:t>
            </a:r>
            <a:r>
              <a:rPr lang="en-CA" sz="1600" noProof="0" dirty="0" err="1" smtClean="0"/>
              <a:t>x</a:t>
            </a:r>
            <a:r>
              <a:rPr lang="en-CA" sz="1600" baseline="-25000" noProof="0" dirty="0" err="1" smtClean="0"/>
              <a:t>n</a:t>
            </a:r>
            <a:r>
              <a:rPr lang="en-CA" sz="1600" noProof="0" dirty="0" smtClean="0"/>
              <a:t>] of a polynomial we can find its vector form with the command  </a:t>
            </a:r>
            <a:r>
              <a:rPr lang="en-CA" sz="1600" noProof="0" dirty="0" smtClean="0">
                <a:latin typeface="Courier New" panose="02070309020205020404" pitchFamily="49" charset="0"/>
                <a:cs typeface="Courier New" panose="02070309020205020404" pitchFamily="49" charset="0"/>
              </a:rPr>
              <a:t>p=poly(x) </a:t>
            </a:r>
          </a:p>
          <a:p>
            <a:pPr algn="just"/>
            <a:endParaRPr lang="en-CA" sz="1400" noProof="0" dirty="0" smtClean="0"/>
          </a:p>
          <a:p>
            <a:pPr algn="just">
              <a:spcAft>
                <a:spcPts val="1200"/>
              </a:spcAft>
            </a:pPr>
            <a:r>
              <a:rPr lang="en-CA" sz="1400" noProof="0" dirty="0" smtClean="0">
                <a:latin typeface="Courier New"/>
                <a:cs typeface="Courier New"/>
              </a:rPr>
              <a:t>P=poly(r)</a:t>
            </a:r>
          </a:p>
          <a:p>
            <a:pPr algn="just">
              <a:spcAft>
                <a:spcPts val="1200"/>
              </a:spcAft>
            </a:pPr>
            <a:r>
              <a:rPr lang="en-CA" sz="1400" noProof="0" dirty="0" smtClean="0">
                <a:latin typeface="Courier New"/>
                <a:cs typeface="Courier New"/>
              </a:rPr>
              <a:t>p = 1.0000    2.0000    3.0000    4.0000</a:t>
            </a:r>
          </a:p>
          <a:p>
            <a:pPr algn="just"/>
            <a:endParaRPr lang="en-CA" sz="1600" noProof="0" dirty="0" smtClean="0">
              <a:latin typeface="Courier New"/>
              <a:cs typeface="Courier New"/>
            </a:endParaRPr>
          </a:p>
          <a:p>
            <a:endParaRPr lang="en-CA" sz="1600" noProof="0" dirty="0"/>
          </a:p>
        </p:txBody>
      </p:sp>
      <p:sp>
        <p:nvSpPr>
          <p:cNvPr id="3" name="Title 2"/>
          <p:cNvSpPr>
            <a:spLocks noGrp="1"/>
          </p:cNvSpPr>
          <p:nvPr>
            <p:ph type="title"/>
          </p:nvPr>
        </p:nvSpPr>
        <p:spPr/>
        <p:txBody>
          <a:bodyPr/>
          <a:lstStyle/>
          <a:p>
            <a:r>
              <a:rPr lang="en-CA" noProof="0" dirty="0" smtClean="0"/>
              <a:t>Polynomials </a:t>
            </a:r>
            <a:r>
              <a:rPr lang="en-CA" noProof="0" dirty="0" err="1" smtClean="0"/>
              <a:t>Cont</a:t>
            </a:r>
            <a:r>
              <a:rPr lang="en-CA" noProof="0" dirty="0" smtClean="0"/>
              <a:t>…</a:t>
            </a:r>
            <a:endParaRPr lang="en-CA" noProof="0" dirty="0"/>
          </a:p>
        </p:txBody>
      </p:sp>
      <p:sp>
        <p:nvSpPr>
          <p:cNvPr id="5"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spTree>
    <p:extLst>
      <p:ext uri="{BB962C8B-B14F-4D97-AF65-F5344CB8AC3E}">
        <p14:creationId xmlns:p14="http://schemas.microsoft.com/office/powerpoint/2010/main" val="3967470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0" y="1092200"/>
            <a:ext cx="8788400" cy="4822825"/>
          </a:xfrm>
        </p:spPr>
        <p:txBody>
          <a:bodyPr/>
          <a:lstStyle/>
          <a:p>
            <a:pPr>
              <a:buFont typeface="Arial" panose="020B0604020202020204" pitchFamily="34" charset="0"/>
              <a:buChar char="•"/>
            </a:pPr>
            <a:r>
              <a:rPr lang="en-US" b="1" dirty="0">
                <a:solidFill>
                  <a:srgbClr val="C00000"/>
                </a:solidFill>
              </a:rPr>
              <a:t>Regression</a:t>
            </a:r>
            <a:r>
              <a:rPr lang="en-US" dirty="0"/>
              <a:t> is the process of finding a </a:t>
            </a:r>
            <a:r>
              <a:rPr lang="en-US" dirty="0" smtClean="0"/>
              <a:t>curve </a:t>
            </a:r>
            <a:r>
              <a:rPr lang="en-US" dirty="0"/>
              <a:t>of best fit </a:t>
            </a:r>
            <a:r>
              <a:rPr lang="en-US" dirty="0" smtClean="0"/>
              <a:t>(measuring and minimizing in a given metric predictions </a:t>
            </a:r>
            <a:r>
              <a:rPr lang="en-US" dirty="0"/>
              <a:t>of a data value and the observed data value). </a:t>
            </a:r>
            <a:r>
              <a:rPr lang="en-US" b="1" i="1" u="sng" dirty="0">
                <a:solidFill>
                  <a:srgbClr val="7030A0"/>
                </a:solidFill>
                <a:effectLst>
                  <a:outerShdw blurRad="38100" dist="38100" dir="2700000" algn="tl">
                    <a:srgbClr val="000000">
                      <a:alpha val="43137"/>
                    </a:srgbClr>
                  </a:outerShdw>
                </a:effectLst>
              </a:rPr>
              <a:t>A regression fit does not generally pass through the data </a:t>
            </a:r>
            <a:r>
              <a:rPr lang="en-US" b="1" i="1" u="sng" dirty="0" smtClean="0">
                <a:solidFill>
                  <a:srgbClr val="7030A0"/>
                </a:solidFill>
                <a:effectLst>
                  <a:outerShdw blurRad="38100" dist="38100" dir="2700000" algn="tl">
                    <a:srgbClr val="000000">
                      <a:alpha val="43137"/>
                    </a:srgbClr>
                  </a:outerShdw>
                </a:effectLst>
              </a:rPr>
              <a:t>points.</a:t>
            </a:r>
          </a:p>
          <a:p>
            <a:pPr>
              <a:buFont typeface="Arial" panose="020B0604020202020204" pitchFamily="34" charset="0"/>
              <a:buChar char="•"/>
            </a:pPr>
            <a:endParaRPr lang="en-US" dirty="0"/>
          </a:p>
          <a:p>
            <a:pPr>
              <a:buFont typeface="Arial" panose="020B0604020202020204" pitchFamily="34" charset="0"/>
              <a:buChar char="•"/>
            </a:pPr>
            <a:r>
              <a:rPr lang="en-US" b="1" dirty="0" smtClean="0">
                <a:solidFill>
                  <a:srgbClr val="C00000"/>
                </a:solidFill>
              </a:rPr>
              <a:t>Interpolation</a:t>
            </a:r>
            <a:r>
              <a:rPr lang="en-US" dirty="0" smtClean="0"/>
              <a:t> </a:t>
            </a:r>
            <a:r>
              <a:rPr lang="en-US" dirty="0"/>
              <a:t>is finding an approximation </a:t>
            </a:r>
            <a:r>
              <a:rPr lang="en-US" dirty="0" smtClean="0"/>
              <a:t>of </a:t>
            </a:r>
            <a:r>
              <a:rPr lang="en-US" dirty="0"/>
              <a:t>a function </a:t>
            </a:r>
            <a:r>
              <a:rPr lang="en-US" dirty="0" smtClean="0"/>
              <a:t>Y=F(X) defined </a:t>
            </a:r>
            <a:r>
              <a:rPr lang="en-US" dirty="0"/>
              <a:t>by </a:t>
            </a:r>
            <a:r>
              <a:rPr lang="en-US" dirty="0" smtClean="0"/>
              <a:t>a discrete set of its values X,Y on a set of new values X where the </a:t>
            </a:r>
            <a:r>
              <a:rPr lang="en-US" dirty="0"/>
              <a:t>function </a:t>
            </a:r>
            <a:r>
              <a:rPr lang="en-US" dirty="0" smtClean="0"/>
              <a:t>Y is not known</a:t>
            </a:r>
            <a:r>
              <a:rPr lang="en-US" dirty="0"/>
              <a:t>. </a:t>
            </a:r>
            <a:r>
              <a:rPr lang="en-US" b="1" i="1" u="sng" dirty="0" smtClean="0">
                <a:solidFill>
                  <a:srgbClr val="7030A0"/>
                </a:solidFill>
                <a:effectLst>
                  <a:outerShdw blurRad="38100" dist="38100" dir="2700000" algn="tl">
                    <a:srgbClr val="000000">
                      <a:alpha val="43137"/>
                    </a:srgbClr>
                  </a:outerShdw>
                </a:effectLst>
              </a:rPr>
              <a:t>An Interpolation fit does traverse all known points while guessing the unknown points</a:t>
            </a:r>
            <a:endParaRPr lang="en-US" b="1" i="1" u="sng" dirty="0">
              <a:solidFill>
                <a:srgbClr val="7030A0"/>
              </a:solidFill>
              <a:effectLst>
                <a:outerShdw blurRad="38100" dist="38100" dir="2700000" algn="tl">
                  <a:srgbClr val="000000">
                    <a:alpha val="43137"/>
                  </a:srgbClr>
                </a:outerShdw>
              </a:effectLst>
            </a:endParaRPr>
          </a:p>
          <a:p>
            <a:pPr>
              <a:buFont typeface="Arial" panose="020B0604020202020204" pitchFamily="34" charset="0"/>
              <a:buChar char="•"/>
            </a:pPr>
            <a:endParaRPr lang="en-US" dirty="0" smtClean="0"/>
          </a:p>
          <a:p>
            <a:pPr>
              <a:buFont typeface="Arial" panose="020B0604020202020204" pitchFamily="34" charset="0"/>
              <a:buChar char="•"/>
            </a:pPr>
            <a:r>
              <a:rPr lang="en-US" dirty="0" smtClean="0"/>
              <a:t>Given a set of N values of the function Y=F(X), we can Interpolate them with a polynomial of order &gt;= N-1</a:t>
            </a:r>
          </a:p>
          <a:p>
            <a:pPr lvl="2">
              <a:buFont typeface="Arial" panose="020B0604020202020204" pitchFamily="34" charset="0"/>
              <a:buChar char="•"/>
            </a:pPr>
            <a:r>
              <a:rPr lang="en-US" dirty="0" smtClean="0"/>
              <a:t>Two points can be interpolated with a line</a:t>
            </a:r>
          </a:p>
          <a:p>
            <a:pPr lvl="2">
              <a:buFont typeface="Arial" panose="020B0604020202020204" pitchFamily="34" charset="0"/>
              <a:buChar char="•"/>
            </a:pPr>
            <a:r>
              <a:rPr lang="en-US" dirty="0" smtClean="0"/>
              <a:t>Three points can be interpolated with a parabola</a:t>
            </a:r>
            <a:endParaRPr lang="en-US" dirty="0"/>
          </a:p>
          <a:p>
            <a:pPr>
              <a:buFont typeface="Arial" panose="020B0604020202020204" pitchFamily="34" charset="0"/>
              <a:buChar char="•"/>
            </a:pPr>
            <a:endParaRPr lang="en-US" dirty="0" smtClean="0"/>
          </a:p>
          <a:p>
            <a:pPr>
              <a:buFont typeface="Arial" panose="020B0604020202020204" pitchFamily="34" charset="0"/>
              <a:buChar char="•"/>
            </a:pPr>
            <a:r>
              <a:rPr lang="en-US" dirty="0" smtClean="0"/>
              <a:t>Defining an appropriate metric we can perform regression on any set of points with any polynomial of any grade. The higher the grade, the better will be the quality of the regression </a:t>
            </a:r>
            <a:r>
              <a:rPr lang="en-US" dirty="0"/>
              <a:t/>
            </a:r>
            <a:br>
              <a:rPr lang="en-US" dirty="0"/>
            </a:br>
            <a:endParaRPr lang="en-US" dirty="0"/>
          </a:p>
        </p:txBody>
      </p:sp>
      <p:sp>
        <p:nvSpPr>
          <p:cNvPr id="3" name="Titolo 2"/>
          <p:cNvSpPr>
            <a:spLocks noGrp="1"/>
          </p:cNvSpPr>
          <p:nvPr>
            <p:ph type="title"/>
          </p:nvPr>
        </p:nvSpPr>
        <p:spPr/>
        <p:txBody>
          <a:bodyPr/>
          <a:lstStyle/>
          <a:p>
            <a:r>
              <a:rPr lang="en-US" dirty="0" smtClean="0"/>
              <a:t>Interpolation vs Regression</a:t>
            </a:r>
            <a:endParaRPr lang="en-US" dirty="0"/>
          </a:p>
        </p:txBody>
      </p:sp>
    </p:spTree>
    <p:extLst>
      <p:ext uri="{BB962C8B-B14F-4D97-AF65-F5344CB8AC3E}">
        <p14:creationId xmlns:p14="http://schemas.microsoft.com/office/powerpoint/2010/main" val="1413851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7109" y="200891"/>
            <a:ext cx="8412018" cy="609600"/>
          </a:xfrm>
        </p:spPr>
        <p:txBody>
          <a:bodyPr/>
          <a:lstStyle/>
          <a:p>
            <a:r>
              <a:rPr lang="en-CA" noProof="0" dirty="0" smtClean="0"/>
              <a:t>Example</a:t>
            </a:r>
            <a:endParaRPr lang="en-CA" noProof="0" dirty="0"/>
          </a:p>
        </p:txBody>
      </p:sp>
      <p:sp>
        <p:nvSpPr>
          <p:cNvPr id="6" name="Content Placeholder 5"/>
          <p:cNvSpPr>
            <a:spLocks noGrp="1"/>
          </p:cNvSpPr>
          <p:nvPr>
            <p:ph sz="half" idx="1"/>
          </p:nvPr>
        </p:nvSpPr>
        <p:spPr>
          <a:xfrm>
            <a:off x="224853" y="1005839"/>
            <a:ext cx="4297074" cy="4833257"/>
          </a:xfrm>
        </p:spPr>
        <p:txBody>
          <a:bodyPr/>
          <a:lstStyle/>
          <a:p>
            <a:r>
              <a:rPr lang="en-CA" sz="1800" noProof="0" dirty="0" smtClean="0"/>
              <a:t>Suppose we have a set of measurements in different moments in time for a given room</a:t>
            </a:r>
          </a:p>
          <a:p>
            <a:endParaRPr lang="en-CA" sz="1800" noProof="0" dirty="0" smtClean="0"/>
          </a:p>
          <a:p>
            <a:pPr marL="400050" indent="-400050" algn="just">
              <a:buAutoNum type="romanLcParenBoth"/>
            </a:pPr>
            <a:r>
              <a:rPr lang="en-CA" sz="1800" noProof="0" dirty="0" smtClean="0"/>
              <a:t>Find the temperature at time 2.5: this can be easily obtained using </a:t>
            </a:r>
            <a:r>
              <a:rPr lang="en-CA" sz="1800" b="1" noProof="0" dirty="0" smtClean="0"/>
              <a:t>linear interpolation</a:t>
            </a:r>
          </a:p>
          <a:p>
            <a:pPr marL="400050" indent="-400050">
              <a:buAutoNum type="romanLcParenBoth"/>
            </a:pPr>
            <a:endParaRPr lang="en-CA" sz="1800" noProof="0" dirty="0" smtClean="0"/>
          </a:p>
          <a:p>
            <a:pPr marL="400050" indent="-400050">
              <a:buAutoNum type="romanLcParenBoth"/>
            </a:pPr>
            <a:endParaRPr lang="en-CA" sz="1800" noProof="0" dirty="0" smtClean="0"/>
          </a:p>
          <a:p>
            <a:pPr marL="400050" indent="-400050">
              <a:buAutoNum type="romanLcParenBoth"/>
            </a:pPr>
            <a:endParaRPr lang="en-CA" sz="1800" noProof="0" dirty="0" smtClean="0"/>
          </a:p>
          <a:p>
            <a:pPr marL="400050" indent="-400050" algn="just">
              <a:buAutoNum type="romanLcParenBoth"/>
            </a:pPr>
            <a:r>
              <a:rPr lang="en-CA" sz="1800" noProof="0" dirty="0" smtClean="0"/>
              <a:t>Find the temperature at time 2.5, 3.5 and 5.5: We can either apply linear regression if we want a linear guess, but we can gain higher precision by fitting a </a:t>
            </a:r>
            <a:r>
              <a:rPr lang="en-CA" sz="1800" b="1" noProof="0" dirty="0" smtClean="0"/>
              <a:t>polynomial curve </a:t>
            </a:r>
            <a:r>
              <a:rPr lang="en-CA" sz="1800" noProof="0" dirty="0" smtClean="0"/>
              <a:t>to the data points as it is not possible to fit a straight line to </a:t>
            </a:r>
            <a:r>
              <a:rPr lang="en-CA" sz="1800" dirty="0" smtClean="0"/>
              <a:t>all </a:t>
            </a:r>
            <a:r>
              <a:rPr lang="en-CA" sz="1800" noProof="0" dirty="0" smtClean="0"/>
              <a:t>data</a:t>
            </a:r>
          </a:p>
        </p:txBody>
      </p:sp>
      <p:pic>
        <p:nvPicPr>
          <p:cNvPr id="7" name="Picture 2"/>
          <p:cNvPicPr>
            <a:picLocks noGrp="1" noChangeAspect="1" noChangeArrowheads="1"/>
          </p:cNvPicPr>
          <p:nvPr>
            <p:ph sz="half" idx="2"/>
          </p:nvPr>
        </p:nvPicPr>
        <p:blipFill>
          <a:blip r:embed="rId2"/>
          <a:stretch>
            <a:fillRect/>
          </a:stretch>
        </p:blipFill>
        <p:spPr bwMode="auto">
          <a:xfrm>
            <a:off x="4833664" y="3683726"/>
            <a:ext cx="3565753" cy="2528945"/>
          </a:xfrm>
          <a:prstGeom prst="rect">
            <a:avLst/>
          </a:prstGeom>
          <a:noFill/>
          <a:ln w="9525">
            <a:noFill/>
            <a:miter lim="800000"/>
            <a:headEnd/>
            <a:tailEnd/>
          </a:ln>
        </p:spPr>
      </p:pic>
      <p:sp>
        <p:nvSpPr>
          <p:cNvPr id="8" name="Footer Placeholder 3"/>
          <p:cNvSpPr>
            <a:spLocks noGrp="1"/>
          </p:cNvSpPr>
          <p:nvPr>
            <p:ph type="ftr" sz="quarter" idx="10"/>
          </p:nvPr>
        </p:nvSpPr>
        <p:spPr>
          <a:xfrm>
            <a:off x="152399" y="6477000"/>
            <a:ext cx="3930074" cy="304800"/>
          </a:xfrm>
        </p:spPr>
        <p:txBody>
          <a:bodyPr/>
          <a:lstStyle/>
          <a:p>
            <a:pPr eaLnBrk="1" hangingPunct="1"/>
            <a:r>
              <a:rPr lang="en-US" dirty="0"/>
              <a:t>ENSC 180 – Introduction to Engineering Analysis Tools</a:t>
            </a:r>
          </a:p>
        </p:txBody>
      </p:sp>
      <p:pic>
        <p:nvPicPr>
          <p:cNvPr id="9" name="Picture 2"/>
          <p:cNvPicPr>
            <a:picLocks noChangeAspect="1" noChangeArrowheads="1"/>
          </p:cNvPicPr>
          <p:nvPr/>
        </p:nvPicPr>
        <p:blipFill>
          <a:blip r:embed="rId2"/>
          <a:stretch>
            <a:fillRect/>
          </a:stretch>
        </p:blipFill>
        <p:spPr bwMode="auto">
          <a:xfrm>
            <a:off x="4881131" y="1107916"/>
            <a:ext cx="3565753" cy="2528945"/>
          </a:xfrm>
          <a:prstGeom prst="rect">
            <a:avLst/>
          </a:prstGeom>
          <a:noFill/>
          <a:ln w="9525">
            <a:noFill/>
            <a:miter lim="800000"/>
            <a:headEnd/>
            <a:tailEnd/>
          </a:ln>
        </p:spPr>
      </p:pic>
      <p:cxnSp>
        <p:nvCxnSpPr>
          <p:cNvPr id="4" name="Connettore 1 3"/>
          <p:cNvCxnSpPr/>
          <p:nvPr/>
        </p:nvCxnSpPr>
        <p:spPr bwMode="auto">
          <a:xfrm flipV="1">
            <a:off x="5471410" y="2173574"/>
            <a:ext cx="1192597" cy="614596"/>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HD:Users:jenn:Documents:in progress:PowerPoint Template:SFU_Template_Beta_0.2.pot</Template>
  <TotalTime>19228</TotalTime>
  <Words>1902</Words>
  <Application>Microsoft Office PowerPoint</Application>
  <PresentationFormat>On-screen Show (4:3)</PresentationFormat>
  <Paragraphs>317</Paragraphs>
  <Slides>21</Slides>
  <Notes>1</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35" baseType="lpstr">
      <vt:lpstr>ＭＳ Ｐゴシック</vt:lpstr>
      <vt:lpstr>Arial</vt:lpstr>
      <vt:lpstr>Calibri</vt:lpstr>
      <vt:lpstr>Calibri </vt:lpstr>
      <vt:lpstr>Cambria Math</vt:lpstr>
      <vt:lpstr>Courier</vt:lpstr>
      <vt:lpstr>Courier New</vt:lpstr>
      <vt:lpstr>DINPro-Medium</vt:lpstr>
      <vt:lpstr>Helvetica</vt:lpstr>
      <vt:lpstr>Times</vt:lpstr>
      <vt:lpstr>Wingdings</vt:lpstr>
      <vt:lpstr>SFU_Template_Beta_0.2</vt:lpstr>
      <vt:lpstr>Document</vt:lpstr>
      <vt:lpstr>Equation</vt:lpstr>
      <vt:lpstr>Polynomial Approximation and curve fitting </vt:lpstr>
      <vt:lpstr>Ensc180 Calendar</vt:lpstr>
      <vt:lpstr>Interpolation</vt:lpstr>
      <vt:lpstr>Applications</vt:lpstr>
      <vt:lpstr>Polynomials in MATLAB</vt:lpstr>
      <vt:lpstr>Polynomials Cont…</vt:lpstr>
      <vt:lpstr>Polynomials Cont…</vt:lpstr>
      <vt:lpstr>Interpolation vs Regression</vt:lpstr>
      <vt:lpstr>Example</vt:lpstr>
      <vt:lpstr>MATLAB Implementation of Linear Interpolation</vt:lpstr>
      <vt:lpstr>Linear Regression in MATLAB: Polyfit</vt:lpstr>
      <vt:lpstr>Example of Linear Regression </vt:lpstr>
      <vt:lpstr>Interpolation of grade &gt;1 in MATLAB: Polyfit (2)</vt:lpstr>
      <vt:lpstr>Resume of Interpolation Methods: (1) Linear Interpolation</vt:lpstr>
      <vt:lpstr>Resume: (2) Linear Regression </vt:lpstr>
      <vt:lpstr>Matlab Implementation of the linear Least Square Method</vt:lpstr>
      <vt:lpstr>Resume (3): Non-Linear interpolation Methods</vt:lpstr>
      <vt:lpstr>Least Squares Interpolation with polynomials of 2nd order</vt:lpstr>
      <vt:lpstr>Least Squares Interpolation with Polynomials of different order</vt:lpstr>
      <vt:lpstr>Lagrange Interpolation</vt:lpstr>
      <vt:lpstr>Polynomial Interpolation in Lagrange Form</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230</cp:revision>
  <cp:lastPrinted>2014-03-10T23:31:48Z</cp:lastPrinted>
  <dcterms:created xsi:type="dcterms:W3CDTF">2007-05-10T23:03:35Z</dcterms:created>
  <dcterms:modified xsi:type="dcterms:W3CDTF">2014-12-09T05:18:23Z</dcterms:modified>
</cp:coreProperties>
</file>